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65" r:id="rId6"/>
    <p:sldId id="258" r:id="rId7"/>
    <p:sldId id="269" r:id="rId8"/>
    <p:sldId id="259" r:id="rId9"/>
    <p:sldId id="260" r:id="rId10"/>
    <p:sldId id="261" r:id="rId11"/>
    <p:sldId id="266" r:id="rId12"/>
    <p:sldId id="268" r:id="rId13"/>
    <p:sldId id="263" r:id="rId14"/>
    <p:sldId id="273" r:id="rId15"/>
    <p:sldId id="267" r:id="rId16"/>
    <p:sldId id="274" r:id="rId17"/>
    <p:sldId id="257" r:id="rId18"/>
    <p:sldId id="264" r:id="rId19"/>
    <p:sldId id="270" r:id="rId20"/>
    <p:sldId id="262" r:id="rId21"/>
    <p:sldId id="272" r:id="rId22"/>
    <p:sldId id="271" r:id="rId2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8FF"/>
    <a:srgbClr val="00A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198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Gilkes" userId="913497c0-7779-4394-bf82-2cd8a97b4195" providerId="ADAL" clId="{08CEB4D9-99AA-4625-AE45-08B5612D0908}"/>
    <pc:docChg chg="custSel delSld modSld">
      <pc:chgData name="Christine Gilkes" userId="913497c0-7779-4394-bf82-2cd8a97b4195" providerId="ADAL" clId="{08CEB4D9-99AA-4625-AE45-08B5612D0908}" dt="2022-10-02T10:57:22.776" v="40" actId="47"/>
      <pc:docMkLst>
        <pc:docMk/>
      </pc:docMkLst>
      <pc:sldChg chg="modSp mod">
        <pc:chgData name="Christine Gilkes" userId="913497c0-7779-4394-bf82-2cd8a97b4195" providerId="ADAL" clId="{08CEB4D9-99AA-4625-AE45-08B5612D0908}" dt="2022-09-30T16:45:13.181" v="26" actId="6549"/>
        <pc:sldMkLst>
          <pc:docMk/>
          <pc:sldMk cId="566966235" sldId="258"/>
        </pc:sldMkLst>
        <pc:spChg chg="mod">
          <ac:chgData name="Christine Gilkes" userId="913497c0-7779-4394-bf82-2cd8a97b4195" providerId="ADAL" clId="{08CEB4D9-99AA-4625-AE45-08B5612D0908}" dt="2022-09-30T16:45:13.181" v="26" actId="6549"/>
          <ac:spMkLst>
            <pc:docMk/>
            <pc:sldMk cId="566966235" sldId="258"/>
            <ac:spMk id="2" creationId="{CC5A1B39-0A0E-0A5B-763E-342D2FC6027F}"/>
          </ac:spMkLst>
        </pc:spChg>
        <pc:spChg chg="mod">
          <ac:chgData name="Christine Gilkes" userId="913497c0-7779-4394-bf82-2cd8a97b4195" providerId="ADAL" clId="{08CEB4D9-99AA-4625-AE45-08B5612D0908}" dt="2022-09-30T16:44:45.321" v="12" actId="20577"/>
          <ac:spMkLst>
            <pc:docMk/>
            <pc:sldMk cId="566966235" sldId="258"/>
            <ac:spMk id="3" creationId="{6B5E74DF-539D-509B-2B25-BE0F667C760F}"/>
          </ac:spMkLst>
        </pc:spChg>
      </pc:sldChg>
      <pc:sldChg chg="modSp mod">
        <pc:chgData name="Christine Gilkes" userId="913497c0-7779-4394-bf82-2cd8a97b4195" providerId="ADAL" clId="{08CEB4D9-99AA-4625-AE45-08B5612D0908}" dt="2022-09-30T22:00:32.190" v="27" actId="1076"/>
        <pc:sldMkLst>
          <pc:docMk/>
          <pc:sldMk cId="2919857995" sldId="262"/>
        </pc:sldMkLst>
        <pc:spChg chg="mod">
          <ac:chgData name="Christine Gilkes" userId="913497c0-7779-4394-bf82-2cd8a97b4195" providerId="ADAL" clId="{08CEB4D9-99AA-4625-AE45-08B5612D0908}" dt="2022-09-30T22:00:32.190" v="27" actId="1076"/>
          <ac:spMkLst>
            <pc:docMk/>
            <pc:sldMk cId="2919857995" sldId="262"/>
            <ac:spMk id="3" creationId="{F3BEEA7D-769B-D03A-EF07-AA16E94985A5}"/>
          </ac:spMkLst>
        </pc:spChg>
      </pc:sldChg>
      <pc:sldChg chg="modSp mod">
        <pc:chgData name="Christine Gilkes" userId="913497c0-7779-4394-bf82-2cd8a97b4195" providerId="ADAL" clId="{08CEB4D9-99AA-4625-AE45-08B5612D0908}" dt="2022-10-02T10:55:26.557" v="39" actId="20577"/>
        <pc:sldMkLst>
          <pc:docMk/>
          <pc:sldMk cId="3974950156" sldId="269"/>
        </pc:sldMkLst>
        <pc:spChg chg="mod">
          <ac:chgData name="Christine Gilkes" userId="913497c0-7779-4394-bf82-2cd8a97b4195" providerId="ADAL" clId="{08CEB4D9-99AA-4625-AE45-08B5612D0908}" dt="2022-10-02T10:55:26.557" v="39" actId="20577"/>
          <ac:spMkLst>
            <pc:docMk/>
            <pc:sldMk cId="3974950156" sldId="269"/>
            <ac:spMk id="3" creationId="{C194331B-4B07-3EE9-8DAC-B8FD52FC8D48}"/>
          </ac:spMkLst>
        </pc:spChg>
      </pc:sldChg>
      <pc:sldChg chg="del">
        <pc:chgData name="Christine Gilkes" userId="913497c0-7779-4394-bf82-2cd8a97b4195" providerId="ADAL" clId="{08CEB4D9-99AA-4625-AE45-08B5612D0908}" dt="2022-10-02T10:57:22.776" v="40" actId="47"/>
        <pc:sldMkLst>
          <pc:docMk/>
          <pc:sldMk cId="1047413031" sldId="2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alancetogethercouk.sharepoint.com/sites/OurFiles/Shared%20Documents/Partners/Women%20in%20Transport/Lunch%20and%20learn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Must adapt their personality</a:t>
            </a:r>
          </a:p>
        </c:rich>
      </c:tx>
      <c:layout>
        <c:manualLayout>
          <c:xMode val="edge"/>
          <c:yMode val="edge"/>
          <c:x val="0.18501521665620019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695280471139453"/>
          <c:y val="0.20586903866621045"/>
          <c:w val="0.504294920774638"/>
          <c:h val="0.75043224605646064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Must adapt their personality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1A5-4A1D-8AEB-4D6045B052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A5-4A1D-8AEB-4D6045B0524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A5-4A1D-8AEB-4D6045B05245}"/>
            </c:ext>
          </c:extLst>
        </c:ser>
        <c:ser>
          <c:idx val="0"/>
          <c:order val="1"/>
          <c:tx>
            <c:strRef>
              <c:f>Sheet1!$B$9</c:f>
              <c:strCache>
                <c:ptCount val="1"/>
                <c:pt idx="0">
                  <c:v>Experience discriminatory behaviour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1A5-4A1D-8AEB-4D6045B052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1A5-4A1D-8AEB-4D6045B052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Sheet1!$B$10:$B$11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A5-4A1D-8AEB-4D6045B052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57973044780444"/>
          <c:y val="0.81177037037037025"/>
          <c:w val="0.25164629728032462"/>
          <c:h val="0.156251093613298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rgbClr val="00A4B5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Experience discriminatory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behaviour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c:rich>
      </c:tx>
      <c:layout>
        <c:manualLayout>
          <c:xMode val="edge"/>
          <c:yMode val="edge"/>
          <c:x val="0.15088844592955292"/>
          <c:y val="7.143961085442826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294232454782719E-2"/>
          <c:y val="0.17140024869799383"/>
          <c:w val="0.78866431850690943"/>
          <c:h val="0.78360457990208143"/>
        </c:manualLayout>
      </c:layout>
      <c:pieChart>
        <c:varyColors val="1"/>
        <c:ser>
          <c:idx val="0"/>
          <c:order val="0"/>
          <c:tx>
            <c:strRef>
              <c:f>Sheet1!$B$9</c:f>
              <c:strCache>
                <c:ptCount val="1"/>
                <c:pt idx="0">
                  <c:v>Experience discriminatory behaviour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7B-4C99-B5E9-1320B58EEE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7B-4C99-B5E9-1320B58EEE0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Sheet1!$B$10:$B$11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7B-4C99-B5E9-1320B58EEE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17348927875245"/>
          <c:y val="0.6471393518518519"/>
          <c:w val="0.17497514619883042"/>
          <c:h val="0.1984388888888889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A4B5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bg1"/>
                </a:solidFill>
                <a:latin typeface="Gill Sans MT" panose="020B0502020104020203" pitchFamily="34" charset="0"/>
              </a:rPr>
              <a:t>Unconscious bias an issue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660313837546089E-2"/>
          <c:y val="0.12325883606654431"/>
          <c:w val="0.86645969802346445"/>
          <c:h val="0.85632082173938784"/>
        </c:manualLayout>
      </c:layout>
      <c:pieChart>
        <c:varyColors val="1"/>
        <c:ser>
          <c:idx val="1"/>
          <c:order val="0"/>
          <c:tx>
            <c:strRef>
              <c:f>Sheet1!$B$5</c:f>
              <c:strCache>
                <c:ptCount val="1"/>
                <c:pt idx="0">
                  <c:v>Unconscious bias an issue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9C-4F93-A915-95F8F4DB5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9C-4F93-A915-95F8F4DB5AE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Sheet1!$A$6:$A$7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Sheet1!$B$6:$B$7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9C-4F93-A915-95F8F4DB5AE8}"/>
            </c:ext>
          </c:extLst>
        </c:ser>
        <c:ser>
          <c:idx val="0"/>
          <c:order val="1"/>
          <c:tx>
            <c:strRef>
              <c:f>Sheet1!$B$9</c:f>
              <c:strCache>
                <c:ptCount val="1"/>
                <c:pt idx="0">
                  <c:v>Experience discriminatory behaviour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79C-4F93-A915-95F8F4DB5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79C-4F93-A915-95F8F4DB5AE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Sheet1!$B$10:$B$11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9C-4F93-A915-95F8F4DB5AE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21743654658974"/>
          <c:y val="0.78256748331678483"/>
          <c:w val="0.15237974693174891"/>
          <c:h val="0.191333439736774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rgbClr val="00A4B5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Easier for men to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26774491878638"/>
          <c:y val="0.11098898821857793"/>
          <c:w val="0.7232916490343867"/>
          <c:h val="0.87580101829376589"/>
        </c:manualLayout>
      </c:layout>
      <c:pieChart>
        <c:varyColors val="1"/>
        <c:ser>
          <c:idx val="0"/>
          <c:order val="0"/>
          <c:tx>
            <c:strRef>
              <c:f>Sheet1!$B$13</c:f>
              <c:strCache>
                <c:ptCount val="1"/>
                <c:pt idx="0">
                  <c:v>Easier for men to progress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8F-467B-83A1-5EE64E4AC9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8F-467B-83A1-5EE64E4AC9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Sheet1!$A$14:$A$15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Sheet1!$B$14:$B$15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8F-467B-83A1-5EE64E4AC9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solidFill>
          <a:srgbClr val="00A4B5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83239833262634"/>
          <c:y val="0.78363693948295288"/>
          <c:w val="0.114512018931771"/>
          <c:h val="0.1491793236903286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A4B5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Not treated equally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510990639859777E-2"/>
          <c:y val="0.10359023855132717"/>
          <c:w val="0.83009085864392818"/>
          <c:h val="0.85505624296962879"/>
        </c:manualLayout>
      </c:layout>
      <c:pieChart>
        <c:varyColors val="1"/>
        <c:ser>
          <c:idx val="0"/>
          <c:order val="0"/>
          <c:tx>
            <c:strRef>
              <c:f>Sheet1!$B$17</c:f>
              <c:strCache>
                <c:ptCount val="1"/>
                <c:pt idx="0">
                  <c:v>Not treated equally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84-41B9-9B2E-87FF0D2954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84-41B9-9B2E-87FF0D2954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Sheet1!$A$18:$A$19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Sheet1!$B$18:$B$19</c:f>
              <c:numCache>
                <c:formatCode>0%</c:formatCode>
                <c:ptCount val="2"/>
                <c:pt idx="0">
                  <c:v>0.66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84-41B9-9B2E-87FF0D2954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37385787290709"/>
          <c:y val="0.72143745189746022"/>
          <c:w val="0.12872833820094884"/>
          <c:h val="0.202068557219821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A4B5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39E90-B104-4CFB-92D4-336B14F6BF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F77FEE-44E0-48C2-BA66-556A63CFDF77}">
      <dgm:prSet phldrT="[Text]"/>
      <dgm:spPr>
        <a:solidFill>
          <a:srgbClr val="00A4B5"/>
        </a:solidFill>
      </dgm:spPr>
      <dgm:t>
        <a:bodyPr/>
        <a:lstStyle/>
        <a:p>
          <a:r>
            <a:rPr lang="en-GB" dirty="0"/>
            <a:t>Individual</a:t>
          </a:r>
        </a:p>
      </dgm:t>
    </dgm:pt>
    <dgm:pt modelId="{07C47B36-58E2-41D9-BEE9-9C79E088BE1D}" type="parTrans" cxnId="{3BD45A2E-7FCF-4500-8498-FE3A4CB4CE5F}">
      <dgm:prSet/>
      <dgm:spPr/>
      <dgm:t>
        <a:bodyPr/>
        <a:lstStyle/>
        <a:p>
          <a:endParaRPr lang="en-GB"/>
        </a:p>
      </dgm:t>
    </dgm:pt>
    <dgm:pt modelId="{561C91CE-3D29-4364-BC63-89FFC12E9862}" type="sibTrans" cxnId="{3BD45A2E-7FCF-4500-8498-FE3A4CB4CE5F}">
      <dgm:prSet/>
      <dgm:spPr/>
      <dgm:t>
        <a:bodyPr/>
        <a:lstStyle/>
        <a:p>
          <a:endParaRPr lang="en-GB"/>
        </a:p>
      </dgm:t>
    </dgm:pt>
    <dgm:pt modelId="{A29580F1-1094-461F-B70B-06C207F5BDD4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r>
            <a:rPr lang="en-GB" dirty="0"/>
            <a:t>Proactive conversations – career, support, work/life balance</a:t>
          </a:r>
        </a:p>
      </dgm:t>
    </dgm:pt>
    <dgm:pt modelId="{A967D161-4965-4231-BB5E-10EA82400E8B}" type="parTrans" cxnId="{8E439454-253A-46EB-A794-0D6753A555DE}">
      <dgm:prSet/>
      <dgm:spPr/>
      <dgm:t>
        <a:bodyPr/>
        <a:lstStyle/>
        <a:p>
          <a:endParaRPr lang="en-GB"/>
        </a:p>
      </dgm:t>
    </dgm:pt>
    <dgm:pt modelId="{ED4C6167-51BE-4818-A58D-DC2C876645E1}" type="sibTrans" cxnId="{8E439454-253A-46EB-A794-0D6753A555DE}">
      <dgm:prSet/>
      <dgm:spPr/>
      <dgm:t>
        <a:bodyPr/>
        <a:lstStyle/>
        <a:p>
          <a:endParaRPr lang="en-GB"/>
        </a:p>
      </dgm:t>
    </dgm:pt>
    <dgm:pt modelId="{3CAD8611-0E47-4F17-9A14-FB09465C6CC5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r>
            <a:rPr lang="en-GB" dirty="0"/>
            <a:t>Networks/Women in business groups</a:t>
          </a:r>
        </a:p>
      </dgm:t>
    </dgm:pt>
    <dgm:pt modelId="{D94E225B-03EA-40FD-B44B-B4241D6DB670}" type="parTrans" cxnId="{458F76BF-685B-414B-9F3A-E768168F17F0}">
      <dgm:prSet/>
      <dgm:spPr/>
      <dgm:t>
        <a:bodyPr/>
        <a:lstStyle/>
        <a:p>
          <a:endParaRPr lang="en-GB"/>
        </a:p>
      </dgm:t>
    </dgm:pt>
    <dgm:pt modelId="{1D871D77-9500-441F-80DC-D5A32E2696DF}" type="sibTrans" cxnId="{458F76BF-685B-414B-9F3A-E768168F17F0}">
      <dgm:prSet/>
      <dgm:spPr/>
      <dgm:t>
        <a:bodyPr/>
        <a:lstStyle/>
        <a:p>
          <a:endParaRPr lang="en-GB"/>
        </a:p>
      </dgm:t>
    </dgm:pt>
    <dgm:pt modelId="{2A098AA7-AB98-42C6-9284-AD21C5C8768E}">
      <dgm:prSet phldrT="[Text]"/>
      <dgm:spPr>
        <a:solidFill>
          <a:srgbClr val="00A4B5"/>
        </a:solidFill>
      </dgm:spPr>
      <dgm:t>
        <a:bodyPr/>
        <a:lstStyle/>
        <a:p>
          <a:r>
            <a:rPr lang="en-GB" dirty="0"/>
            <a:t>Leader</a:t>
          </a:r>
        </a:p>
      </dgm:t>
    </dgm:pt>
    <dgm:pt modelId="{C6686524-3D46-46F8-B812-2BE1E18CE795}" type="parTrans" cxnId="{46EFADFA-C0CB-4C81-81CB-246EFF54641C}">
      <dgm:prSet/>
      <dgm:spPr/>
      <dgm:t>
        <a:bodyPr/>
        <a:lstStyle/>
        <a:p>
          <a:endParaRPr lang="en-GB"/>
        </a:p>
      </dgm:t>
    </dgm:pt>
    <dgm:pt modelId="{74BE249B-BE14-4389-ACAA-FA1D70C22CD1}" type="sibTrans" cxnId="{46EFADFA-C0CB-4C81-81CB-246EFF54641C}">
      <dgm:prSet/>
      <dgm:spPr/>
      <dgm:t>
        <a:bodyPr/>
        <a:lstStyle/>
        <a:p>
          <a:endParaRPr lang="en-GB"/>
        </a:p>
      </dgm:t>
    </dgm:pt>
    <dgm:pt modelId="{BD56F116-722B-4BB8-A77F-CF0A4446CC11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r>
            <a:rPr lang="en-GB" dirty="0"/>
            <a:t>Check for bias in performance, talent, recruitment etc.</a:t>
          </a:r>
        </a:p>
      </dgm:t>
    </dgm:pt>
    <dgm:pt modelId="{64F34FD9-2074-4E26-B581-00939211F4E3}" type="parTrans" cxnId="{7416427D-8A1C-48B8-A1FA-365D2C5EA159}">
      <dgm:prSet/>
      <dgm:spPr/>
      <dgm:t>
        <a:bodyPr/>
        <a:lstStyle/>
        <a:p>
          <a:endParaRPr lang="en-GB"/>
        </a:p>
      </dgm:t>
    </dgm:pt>
    <dgm:pt modelId="{6BA4BD9B-D676-4BA9-B075-5CFCFF4630A5}" type="sibTrans" cxnId="{7416427D-8A1C-48B8-A1FA-365D2C5EA159}">
      <dgm:prSet/>
      <dgm:spPr/>
      <dgm:t>
        <a:bodyPr/>
        <a:lstStyle/>
        <a:p>
          <a:endParaRPr lang="en-GB"/>
        </a:p>
      </dgm:t>
    </dgm:pt>
    <dgm:pt modelId="{73EEA538-D6FB-484A-A14C-9EE7EF3DBA9D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r>
            <a:rPr lang="en-GB" dirty="0"/>
            <a:t>Role model – share your story</a:t>
          </a:r>
        </a:p>
      </dgm:t>
    </dgm:pt>
    <dgm:pt modelId="{6C3BBD63-AC39-4700-95B3-15C36AEEF3E5}" type="parTrans" cxnId="{AEA39008-6B4D-4A38-9962-563359B5BE8A}">
      <dgm:prSet/>
      <dgm:spPr/>
      <dgm:t>
        <a:bodyPr/>
        <a:lstStyle/>
        <a:p>
          <a:endParaRPr lang="en-GB"/>
        </a:p>
      </dgm:t>
    </dgm:pt>
    <dgm:pt modelId="{AFFBE230-4CDA-4F23-A34A-6B4F1C610EAF}" type="sibTrans" cxnId="{AEA39008-6B4D-4A38-9962-563359B5BE8A}">
      <dgm:prSet/>
      <dgm:spPr/>
      <dgm:t>
        <a:bodyPr/>
        <a:lstStyle/>
        <a:p>
          <a:endParaRPr lang="en-GB"/>
        </a:p>
      </dgm:t>
    </dgm:pt>
    <dgm:pt modelId="{293C59E4-C340-488E-B810-3F3DDD691677}">
      <dgm:prSet phldrT="[Text]"/>
      <dgm:spPr>
        <a:solidFill>
          <a:srgbClr val="00A4B5"/>
        </a:solidFill>
      </dgm:spPr>
      <dgm:t>
        <a:bodyPr/>
        <a:lstStyle/>
        <a:p>
          <a:r>
            <a:rPr lang="en-GB" dirty="0"/>
            <a:t>Organisation</a:t>
          </a:r>
        </a:p>
      </dgm:t>
    </dgm:pt>
    <dgm:pt modelId="{71A90220-DD62-48A2-B829-03729EB7EE25}" type="parTrans" cxnId="{32581175-FF9A-4C91-A7F5-659C9CD3A988}">
      <dgm:prSet/>
      <dgm:spPr/>
      <dgm:t>
        <a:bodyPr/>
        <a:lstStyle/>
        <a:p>
          <a:endParaRPr lang="en-GB"/>
        </a:p>
      </dgm:t>
    </dgm:pt>
    <dgm:pt modelId="{42319530-4AE9-4514-A36D-6AD1F51DA4BA}" type="sibTrans" cxnId="{32581175-FF9A-4C91-A7F5-659C9CD3A988}">
      <dgm:prSet/>
      <dgm:spPr/>
      <dgm:t>
        <a:bodyPr/>
        <a:lstStyle/>
        <a:p>
          <a:endParaRPr lang="en-GB"/>
        </a:p>
      </dgm:t>
    </dgm:pt>
    <dgm:pt modelId="{370296C0-1D09-4DE0-8D0D-5A1A9EDC28FF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r>
            <a:rPr lang="en-GB" dirty="0"/>
            <a:t>Diagnostics and  Metrics at every level</a:t>
          </a:r>
        </a:p>
      </dgm:t>
    </dgm:pt>
    <dgm:pt modelId="{4CCCA00B-0DB8-4DE7-BD78-AF35A0924F18}" type="parTrans" cxnId="{961F2050-71C7-4DF9-9BE5-C80D51C4D921}">
      <dgm:prSet/>
      <dgm:spPr/>
      <dgm:t>
        <a:bodyPr/>
        <a:lstStyle/>
        <a:p>
          <a:endParaRPr lang="en-GB"/>
        </a:p>
      </dgm:t>
    </dgm:pt>
    <dgm:pt modelId="{2FBB1A54-9245-45C8-A7D2-B1D17C28CBC9}" type="sibTrans" cxnId="{961F2050-71C7-4DF9-9BE5-C80D51C4D921}">
      <dgm:prSet/>
      <dgm:spPr/>
      <dgm:t>
        <a:bodyPr/>
        <a:lstStyle/>
        <a:p>
          <a:endParaRPr lang="en-GB"/>
        </a:p>
      </dgm:t>
    </dgm:pt>
    <dgm:pt modelId="{3F3B6D9C-2CCB-4D40-BA51-68F62A99475B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r>
            <a:rPr lang="en-GB" dirty="0"/>
            <a:t>Exec Gender related goals</a:t>
          </a:r>
        </a:p>
      </dgm:t>
    </dgm:pt>
    <dgm:pt modelId="{A42CBDCF-B8AB-4562-9CB8-EC700136F54D}" type="parTrans" cxnId="{246DA2BE-C045-4A87-90D5-D9B497E561B4}">
      <dgm:prSet/>
      <dgm:spPr/>
      <dgm:t>
        <a:bodyPr/>
        <a:lstStyle/>
        <a:p>
          <a:endParaRPr lang="en-GB"/>
        </a:p>
      </dgm:t>
    </dgm:pt>
    <dgm:pt modelId="{9C13CB63-57B1-4659-AD7E-4EE46BFC358A}" type="sibTrans" cxnId="{246DA2BE-C045-4A87-90D5-D9B497E561B4}">
      <dgm:prSet/>
      <dgm:spPr/>
      <dgm:t>
        <a:bodyPr/>
        <a:lstStyle/>
        <a:p>
          <a:endParaRPr lang="en-GB"/>
        </a:p>
      </dgm:t>
    </dgm:pt>
    <dgm:pt modelId="{3D215D84-9D1A-4FF8-AF93-CCBAF00E1EA6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endParaRPr lang="en-GB" dirty="0"/>
        </a:p>
      </dgm:t>
    </dgm:pt>
    <dgm:pt modelId="{AF5FDAF6-9CAE-4D6A-9073-85CF0B199140}" type="parTrans" cxnId="{03EF80AE-2D46-4AC7-BDD4-3C9FF9466B0D}">
      <dgm:prSet/>
      <dgm:spPr/>
      <dgm:t>
        <a:bodyPr/>
        <a:lstStyle/>
        <a:p>
          <a:endParaRPr lang="en-GB"/>
        </a:p>
      </dgm:t>
    </dgm:pt>
    <dgm:pt modelId="{27FF1187-5382-4564-85C9-DA0F14B500C7}" type="sibTrans" cxnId="{03EF80AE-2D46-4AC7-BDD4-3C9FF9466B0D}">
      <dgm:prSet/>
      <dgm:spPr/>
      <dgm:t>
        <a:bodyPr/>
        <a:lstStyle/>
        <a:p>
          <a:endParaRPr lang="en-GB"/>
        </a:p>
      </dgm:t>
    </dgm:pt>
    <dgm:pt modelId="{09E63718-0950-4B8A-BDC5-4DFA66668C5A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r>
            <a:rPr lang="en-GB" dirty="0"/>
            <a:t>Champion flexible work practices</a:t>
          </a:r>
        </a:p>
      </dgm:t>
    </dgm:pt>
    <dgm:pt modelId="{5618F64A-65BB-42AA-8127-9E907BFA76D1}" type="parTrans" cxnId="{4E4212A0-89C2-4B17-80D2-190B2332D2D4}">
      <dgm:prSet/>
      <dgm:spPr/>
      <dgm:t>
        <a:bodyPr/>
        <a:lstStyle/>
        <a:p>
          <a:endParaRPr lang="en-GB"/>
        </a:p>
      </dgm:t>
    </dgm:pt>
    <dgm:pt modelId="{647CC1A9-5830-47A8-A1EF-FCB45BE67B4B}" type="sibTrans" cxnId="{4E4212A0-89C2-4B17-80D2-190B2332D2D4}">
      <dgm:prSet/>
      <dgm:spPr/>
      <dgm:t>
        <a:bodyPr/>
        <a:lstStyle/>
        <a:p>
          <a:endParaRPr lang="en-GB"/>
        </a:p>
      </dgm:t>
    </dgm:pt>
    <dgm:pt modelId="{81D2A819-2553-49F5-9A68-2DB10CAABFA2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r>
            <a:rPr lang="en-GB" dirty="0"/>
            <a:t>Find a sponsor</a:t>
          </a:r>
        </a:p>
      </dgm:t>
    </dgm:pt>
    <dgm:pt modelId="{86893599-9F27-4219-B222-F09EB701B992}" type="parTrans" cxnId="{C32749FC-9961-4E07-A137-BE386241422D}">
      <dgm:prSet/>
      <dgm:spPr/>
    </dgm:pt>
    <dgm:pt modelId="{D7DA521B-E1ED-492C-B073-B772FDDD5174}" type="sibTrans" cxnId="{C32749FC-9961-4E07-A137-BE386241422D}">
      <dgm:prSet/>
      <dgm:spPr/>
    </dgm:pt>
    <dgm:pt modelId="{939F30A3-FC2D-4CB0-8C09-5B42038178F1}">
      <dgm:prSet phldrT="[Text]"/>
      <dgm:spPr>
        <a:solidFill>
          <a:srgbClr val="11E8FF">
            <a:alpha val="89804"/>
          </a:srgbClr>
        </a:solidFill>
      </dgm:spPr>
      <dgm:t>
        <a:bodyPr/>
        <a:lstStyle/>
        <a:p>
          <a:r>
            <a:rPr lang="en-GB" dirty="0"/>
            <a:t>Change outdated practices</a:t>
          </a:r>
        </a:p>
      </dgm:t>
    </dgm:pt>
    <dgm:pt modelId="{52A8FE6A-BAD9-4B5D-BAB5-F432A3E0D534}" type="parTrans" cxnId="{09BA96FE-A17E-4591-AB60-0808333DCB75}">
      <dgm:prSet/>
      <dgm:spPr/>
    </dgm:pt>
    <dgm:pt modelId="{ABCE648A-1DC1-450D-8520-AFB71F72EFAA}" type="sibTrans" cxnId="{09BA96FE-A17E-4591-AB60-0808333DCB75}">
      <dgm:prSet/>
      <dgm:spPr/>
    </dgm:pt>
    <dgm:pt modelId="{AE4A9895-A3FE-46C3-82DF-737371C9DD90}" type="pres">
      <dgm:prSet presAssocID="{8BF39E90-B104-4CFB-92D4-336B14F6BFEB}" presName="Name0" presStyleCnt="0">
        <dgm:presLayoutVars>
          <dgm:dir/>
          <dgm:animLvl val="lvl"/>
          <dgm:resizeHandles val="exact"/>
        </dgm:presLayoutVars>
      </dgm:prSet>
      <dgm:spPr/>
    </dgm:pt>
    <dgm:pt modelId="{C891CAC0-9B40-4431-9139-02A593F99131}" type="pres">
      <dgm:prSet presAssocID="{52F77FEE-44E0-48C2-BA66-556A63CFDF77}" presName="composite" presStyleCnt="0"/>
      <dgm:spPr/>
    </dgm:pt>
    <dgm:pt modelId="{83B18CF9-7F72-4E0D-9ED2-7FE24CA11430}" type="pres">
      <dgm:prSet presAssocID="{52F77FEE-44E0-48C2-BA66-556A63CFDF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71C6E48-D293-4F67-9391-8A90EC055B4E}" type="pres">
      <dgm:prSet presAssocID="{52F77FEE-44E0-48C2-BA66-556A63CFDF77}" presName="desTx" presStyleLbl="alignAccFollowNode1" presStyleIdx="0" presStyleCnt="3" custLinFactNeighborX="1001">
        <dgm:presLayoutVars>
          <dgm:bulletEnabled val="1"/>
        </dgm:presLayoutVars>
      </dgm:prSet>
      <dgm:spPr/>
    </dgm:pt>
    <dgm:pt modelId="{A5940D88-259E-4519-840D-472288DFA523}" type="pres">
      <dgm:prSet presAssocID="{561C91CE-3D29-4364-BC63-89FFC12E9862}" presName="space" presStyleCnt="0"/>
      <dgm:spPr/>
    </dgm:pt>
    <dgm:pt modelId="{6FD7B431-1B33-406A-9571-8ED362C2DFAB}" type="pres">
      <dgm:prSet presAssocID="{2A098AA7-AB98-42C6-9284-AD21C5C8768E}" presName="composite" presStyleCnt="0"/>
      <dgm:spPr/>
    </dgm:pt>
    <dgm:pt modelId="{73FEC32B-8B28-4AA0-B134-0AC93858670F}" type="pres">
      <dgm:prSet presAssocID="{2A098AA7-AB98-42C6-9284-AD21C5C8768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B3D1767-15BE-45EA-A4A8-646EC341637E}" type="pres">
      <dgm:prSet presAssocID="{2A098AA7-AB98-42C6-9284-AD21C5C8768E}" presName="desTx" presStyleLbl="alignAccFollowNode1" presStyleIdx="1" presStyleCnt="3">
        <dgm:presLayoutVars>
          <dgm:bulletEnabled val="1"/>
        </dgm:presLayoutVars>
      </dgm:prSet>
      <dgm:spPr/>
    </dgm:pt>
    <dgm:pt modelId="{25B87B5B-B9C1-49F5-9DD8-3794D2420D8D}" type="pres">
      <dgm:prSet presAssocID="{74BE249B-BE14-4389-ACAA-FA1D70C22CD1}" presName="space" presStyleCnt="0"/>
      <dgm:spPr/>
    </dgm:pt>
    <dgm:pt modelId="{D90CB0F7-2E25-4F56-BEE7-F9FB95403A50}" type="pres">
      <dgm:prSet presAssocID="{293C59E4-C340-488E-B810-3F3DDD691677}" presName="composite" presStyleCnt="0"/>
      <dgm:spPr/>
    </dgm:pt>
    <dgm:pt modelId="{54244D23-BBF6-490C-8831-3894FAAE6049}" type="pres">
      <dgm:prSet presAssocID="{293C59E4-C340-488E-B810-3F3DDD69167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5418FFE-17EA-420F-A3B6-0F9E812FDBE0}" type="pres">
      <dgm:prSet presAssocID="{293C59E4-C340-488E-B810-3F3DDD69167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EA39008-6B4D-4A38-9962-563359B5BE8A}" srcId="{2A098AA7-AB98-42C6-9284-AD21C5C8768E}" destId="{73EEA538-D6FB-484A-A14C-9EE7EF3DBA9D}" srcOrd="1" destOrd="0" parTransId="{6C3BBD63-AC39-4700-95B3-15C36AEEF3E5}" sibTransId="{AFFBE230-4CDA-4F23-A34A-6B4F1C610EAF}"/>
    <dgm:cxn modelId="{8EFBBE12-8F3D-478D-8EDB-0D758B34EA33}" type="presOf" srcId="{3CAD8611-0E47-4F17-9A14-FB09465C6CC5}" destId="{671C6E48-D293-4F67-9391-8A90EC055B4E}" srcOrd="0" destOrd="1" presId="urn:microsoft.com/office/officeart/2005/8/layout/hList1"/>
    <dgm:cxn modelId="{44FFA313-9F83-4515-8003-42CB44861D19}" type="presOf" srcId="{2A098AA7-AB98-42C6-9284-AD21C5C8768E}" destId="{73FEC32B-8B28-4AA0-B134-0AC93858670F}" srcOrd="0" destOrd="0" presId="urn:microsoft.com/office/officeart/2005/8/layout/hList1"/>
    <dgm:cxn modelId="{3BD45A2E-7FCF-4500-8498-FE3A4CB4CE5F}" srcId="{8BF39E90-B104-4CFB-92D4-336B14F6BFEB}" destId="{52F77FEE-44E0-48C2-BA66-556A63CFDF77}" srcOrd="0" destOrd="0" parTransId="{07C47B36-58E2-41D9-BEE9-9C79E088BE1D}" sibTransId="{561C91CE-3D29-4364-BC63-89FFC12E9862}"/>
    <dgm:cxn modelId="{34167337-2A09-4A2E-B2EC-7361466A18A7}" type="presOf" srcId="{A29580F1-1094-461F-B70B-06C207F5BDD4}" destId="{671C6E48-D293-4F67-9391-8A90EC055B4E}" srcOrd="0" destOrd="0" presId="urn:microsoft.com/office/officeart/2005/8/layout/hList1"/>
    <dgm:cxn modelId="{0BA51669-9821-4257-BC2F-01AF59E1146F}" type="presOf" srcId="{3F3B6D9C-2CCB-4D40-BA51-68F62A99475B}" destId="{A5418FFE-17EA-420F-A3B6-0F9E812FDBE0}" srcOrd="0" destOrd="1" presId="urn:microsoft.com/office/officeart/2005/8/layout/hList1"/>
    <dgm:cxn modelId="{961F2050-71C7-4DF9-9BE5-C80D51C4D921}" srcId="{293C59E4-C340-488E-B810-3F3DDD691677}" destId="{370296C0-1D09-4DE0-8D0D-5A1A9EDC28FF}" srcOrd="0" destOrd="0" parTransId="{4CCCA00B-0DB8-4DE7-BD78-AF35A0924F18}" sibTransId="{2FBB1A54-9245-45C8-A7D2-B1D17C28CBC9}"/>
    <dgm:cxn modelId="{8E439454-253A-46EB-A794-0D6753A555DE}" srcId="{52F77FEE-44E0-48C2-BA66-556A63CFDF77}" destId="{A29580F1-1094-461F-B70B-06C207F5BDD4}" srcOrd="0" destOrd="0" parTransId="{A967D161-4965-4231-BB5E-10EA82400E8B}" sibTransId="{ED4C6167-51BE-4818-A58D-DC2C876645E1}"/>
    <dgm:cxn modelId="{32581175-FF9A-4C91-A7F5-659C9CD3A988}" srcId="{8BF39E90-B104-4CFB-92D4-336B14F6BFEB}" destId="{293C59E4-C340-488E-B810-3F3DDD691677}" srcOrd="2" destOrd="0" parTransId="{71A90220-DD62-48A2-B829-03729EB7EE25}" sibTransId="{42319530-4AE9-4514-A36D-6AD1F51DA4BA}"/>
    <dgm:cxn modelId="{7416427D-8A1C-48B8-A1FA-365D2C5EA159}" srcId="{2A098AA7-AB98-42C6-9284-AD21C5C8768E}" destId="{BD56F116-722B-4BB8-A77F-CF0A4446CC11}" srcOrd="0" destOrd="0" parTransId="{64F34FD9-2074-4E26-B581-00939211F4E3}" sibTransId="{6BA4BD9B-D676-4BA9-B075-5CFCFF4630A5}"/>
    <dgm:cxn modelId="{DFA33783-3316-4C84-84BC-310F979091BD}" type="presOf" srcId="{3D215D84-9D1A-4FF8-AF93-CCBAF00E1EA6}" destId="{5B3D1767-15BE-45EA-A4A8-646EC341637E}" srcOrd="0" destOrd="3" presId="urn:microsoft.com/office/officeart/2005/8/layout/hList1"/>
    <dgm:cxn modelId="{4F775791-C715-457E-8607-43C2859476B4}" type="presOf" srcId="{09E63718-0950-4B8A-BDC5-4DFA66668C5A}" destId="{5B3D1767-15BE-45EA-A4A8-646EC341637E}" srcOrd="0" destOrd="2" presId="urn:microsoft.com/office/officeart/2005/8/layout/hList1"/>
    <dgm:cxn modelId="{0ADD5B9D-FF2E-4858-9CE1-8ED05171932F}" type="presOf" srcId="{BD56F116-722B-4BB8-A77F-CF0A4446CC11}" destId="{5B3D1767-15BE-45EA-A4A8-646EC341637E}" srcOrd="0" destOrd="0" presId="urn:microsoft.com/office/officeart/2005/8/layout/hList1"/>
    <dgm:cxn modelId="{4E4212A0-89C2-4B17-80D2-190B2332D2D4}" srcId="{2A098AA7-AB98-42C6-9284-AD21C5C8768E}" destId="{09E63718-0950-4B8A-BDC5-4DFA66668C5A}" srcOrd="2" destOrd="0" parTransId="{5618F64A-65BB-42AA-8127-9E907BFA76D1}" sibTransId="{647CC1A9-5830-47A8-A1EF-FCB45BE67B4B}"/>
    <dgm:cxn modelId="{365CBCA4-E6B5-436C-A03E-0B592A531013}" type="presOf" srcId="{293C59E4-C340-488E-B810-3F3DDD691677}" destId="{54244D23-BBF6-490C-8831-3894FAAE6049}" srcOrd="0" destOrd="0" presId="urn:microsoft.com/office/officeart/2005/8/layout/hList1"/>
    <dgm:cxn modelId="{01C3D9A7-FC4D-4C4A-97B3-FEB582970897}" type="presOf" srcId="{52F77FEE-44E0-48C2-BA66-556A63CFDF77}" destId="{83B18CF9-7F72-4E0D-9ED2-7FE24CA11430}" srcOrd="0" destOrd="0" presId="urn:microsoft.com/office/officeart/2005/8/layout/hList1"/>
    <dgm:cxn modelId="{03EF80AE-2D46-4AC7-BDD4-3C9FF9466B0D}" srcId="{2A098AA7-AB98-42C6-9284-AD21C5C8768E}" destId="{3D215D84-9D1A-4FF8-AF93-CCBAF00E1EA6}" srcOrd="3" destOrd="0" parTransId="{AF5FDAF6-9CAE-4D6A-9073-85CF0B199140}" sibTransId="{27FF1187-5382-4564-85C9-DA0F14B500C7}"/>
    <dgm:cxn modelId="{246DA2BE-C045-4A87-90D5-D9B497E561B4}" srcId="{293C59E4-C340-488E-B810-3F3DDD691677}" destId="{3F3B6D9C-2CCB-4D40-BA51-68F62A99475B}" srcOrd="1" destOrd="0" parTransId="{A42CBDCF-B8AB-4562-9CB8-EC700136F54D}" sibTransId="{9C13CB63-57B1-4659-AD7E-4EE46BFC358A}"/>
    <dgm:cxn modelId="{458F76BF-685B-414B-9F3A-E768168F17F0}" srcId="{52F77FEE-44E0-48C2-BA66-556A63CFDF77}" destId="{3CAD8611-0E47-4F17-9A14-FB09465C6CC5}" srcOrd="1" destOrd="0" parTransId="{D94E225B-03EA-40FD-B44B-B4241D6DB670}" sibTransId="{1D871D77-9500-441F-80DC-D5A32E2696DF}"/>
    <dgm:cxn modelId="{4545FECF-8E9F-4918-9CD3-0D831918C608}" type="presOf" srcId="{939F30A3-FC2D-4CB0-8C09-5B42038178F1}" destId="{A5418FFE-17EA-420F-A3B6-0F9E812FDBE0}" srcOrd="0" destOrd="2" presId="urn:microsoft.com/office/officeart/2005/8/layout/hList1"/>
    <dgm:cxn modelId="{BC4497E2-4887-48C5-9299-411D5B04F1F2}" type="presOf" srcId="{81D2A819-2553-49F5-9A68-2DB10CAABFA2}" destId="{671C6E48-D293-4F67-9391-8A90EC055B4E}" srcOrd="0" destOrd="2" presId="urn:microsoft.com/office/officeart/2005/8/layout/hList1"/>
    <dgm:cxn modelId="{232C1DED-FFD1-4FFF-A984-02A6190B2108}" type="presOf" srcId="{73EEA538-D6FB-484A-A14C-9EE7EF3DBA9D}" destId="{5B3D1767-15BE-45EA-A4A8-646EC341637E}" srcOrd="0" destOrd="1" presId="urn:microsoft.com/office/officeart/2005/8/layout/hList1"/>
    <dgm:cxn modelId="{07BF34F6-D38D-4AB5-81E6-74CA1B1DDC35}" type="presOf" srcId="{370296C0-1D09-4DE0-8D0D-5A1A9EDC28FF}" destId="{A5418FFE-17EA-420F-A3B6-0F9E812FDBE0}" srcOrd="0" destOrd="0" presId="urn:microsoft.com/office/officeart/2005/8/layout/hList1"/>
    <dgm:cxn modelId="{C37A8DFA-CB2E-4EB9-B069-471F26AD8EEA}" type="presOf" srcId="{8BF39E90-B104-4CFB-92D4-336B14F6BFEB}" destId="{AE4A9895-A3FE-46C3-82DF-737371C9DD90}" srcOrd="0" destOrd="0" presId="urn:microsoft.com/office/officeart/2005/8/layout/hList1"/>
    <dgm:cxn modelId="{46EFADFA-C0CB-4C81-81CB-246EFF54641C}" srcId="{8BF39E90-B104-4CFB-92D4-336B14F6BFEB}" destId="{2A098AA7-AB98-42C6-9284-AD21C5C8768E}" srcOrd="1" destOrd="0" parTransId="{C6686524-3D46-46F8-B812-2BE1E18CE795}" sibTransId="{74BE249B-BE14-4389-ACAA-FA1D70C22CD1}"/>
    <dgm:cxn modelId="{C32749FC-9961-4E07-A137-BE386241422D}" srcId="{52F77FEE-44E0-48C2-BA66-556A63CFDF77}" destId="{81D2A819-2553-49F5-9A68-2DB10CAABFA2}" srcOrd="2" destOrd="0" parTransId="{86893599-9F27-4219-B222-F09EB701B992}" sibTransId="{D7DA521B-E1ED-492C-B073-B772FDDD5174}"/>
    <dgm:cxn modelId="{09BA96FE-A17E-4591-AB60-0808333DCB75}" srcId="{293C59E4-C340-488E-B810-3F3DDD691677}" destId="{939F30A3-FC2D-4CB0-8C09-5B42038178F1}" srcOrd="2" destOrd="0" parTransId="{52A8FE6A-BAD9-4B5D-BAB5-F432A3E0D534}" sibTransId="{ABCE648A-1DC1-450D-8520-AFB71F72EFAA}"/>
    <dgm:cxn modelId="{00583415-DCDB-4FDA-A336-FBC6E42D2395}" type="presParOf" srcId="{AE4A9895-A3FE-46C3-82DF-737371C9DD90}" destId="{C891CAC0-9B40-4431-9139-02A593F99131}" srcOrd="0" destOrd="0" presId="urn:microsoft.com/office/officeart/2005/8/layout/hList1"/>
    <dgm:cxn modelId="{58CCDDB2-0FF1-443C-B403-9EC4DA12F8E7}" type="presParOf" srcId="{C891CAC0-9B40-4431-9139-02A593F99131}" destId="{83B18CF9-7F72-4E0D-9ED2-7FE24CA11430}" srcOrd="0" destOrd="0" presId="urn:microsoft.com/office/officeart/2005/8/layout/hList1"/>
    <dgm:cxn modelId="{995E4F11-7CAB-414F-A355-8662F433C018}" type="presParOf" srcId="{C891CAC0-9B40-4431-9139-02A593F99131}" destId="{671C6E48-D293-4F67-9391-8A90EC055B4E}" srcOrd="1" destOrd="0" presId="urn:microsoft.com/office/officeart/2005/8/layout/hList1"/>
    <dgm:cxn modelId="{80ED549A-A6D0-4056-A957-FA1A48D573BA}" type="presParOf" srcId="{AE4A9895-A3FE-46C3-82DF-737371C9DD90}" destId="{A5940D88-259E-4519-840D-472288DFA523}" srcOrd="1" destOrd="0" presId="urn:microsoft.com/office/officeart/2005/8/layout/hList1"/>
    <dgm:cxn modelId="{8F434827-CB90-4177-B645-A1B7636F2487}" type="presParOf" srcId="{AE4A9895-A3FE-46C3-82DF-737371C9DD90}" destId="{6FD7B431-1B33-406A-9571-8ED362C2DFAB}" srcOrd="2" destOrd="0" presId="urn:microsoft.com/office/officeart/2005/8/layout/hList1"/>
    <dgm:cxn modelId="{215C66B1-A680-4BE1-B732-3187CE3575E4}" type="presParOf" srcId="{6FD7B431-1B33-406A-9571-8ED362C2DFAB}" destId="{73FEC32B-8B28-4AA0-B134-0AC93858670F}" srcOrd="0" destOrd="0" presId="urn:microsoft.com/office/officeart/2005/8/layout/hList1"/>
    <dgm:cxn modelId="{E878BF12-69A3-4B1D-8CA5-750B449E764A}" type="presParOf" srcId="{6FD7B431-1B33-406A-9571-8ED362C2DFAB}" destId="{5B3D1767-15BE-45EA-A4A8-646EC341637E}" srcOrd="1" destOrd="0" presId="urn:microsoft.com/office/officeart/2005/8/layout/hList1"/>
    <dgm:cxn modelId="{20AC26F5-69D1-4335-94F1-5C3EB42A15D1}" type="presParOf" srcId="{AE4A9895-A3FE-46C3-82DF-737371C9DD90}" destId="{25B87B5B-B9C1-49F5-9DD8-3794D2420D8D}" srcOrd="3" destOrd="0" presId="urn:microsoft.com/office/officeart/2005/8/layout/hList1"/>
    <dgm:cxn modelId="{73862558-A289-44FB-BACB-EF248864B53F}" type="presParOf" srcId="{AE4A9895-A3FE-46C3-82DF-737371C9DD90}" destId="{D90CB0F7-2E25-4F56-BEE7-F9FB95403A50}" srcOrd="4" destOrd="0" presId="urn:microsoft.com/office/officeart/2005/8/layout/hList1"/>
    <dgm:cxn modelId="{6917BA9D-826B-4669-B938-FCBBAEADE1E0}" type="presParOf" srcId="{D90CB0F7-2E25-4F56-BEE7-F9FB95403A50}" destId="{54244D23-BBF6-490C-8831-3894FAAE6049}" srcOrd="0" destOrd="0" presId="urn:microsoft.com/office/officeart/2005/8/layout/hList1"/>
    <dgm:cxn modelId="{9B29FAC8-501A-4DA4-B055-576DFF1D55FB}" type="presParOf" srcId="{D90CB0F7-2E25-4F56-BEE7-F9FB95403A50}" destId="{A5418FFE-17EA-420F-A3B6-0F9E812FDB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18CF9-7F72-4E0D-9ED2-7FE24CA11430}">
      <dsp:nvSpPr>
        <dsp:cNvPr id="0" name=""/>
        <dsp:cNvSpPr/>
      </dsp:nvSpPr>
      <dsp:spPr>
        <a:xfrm>
          <a:off x="3124" y="48272"/>
          <a:ext cx="3046094" cy="691200"/>
        </a:xfrm>
        <a:prstGeom prst="rect">
          <a:avLst/>
        </a:prstGeom>
        <a:solidFill>
          <a:srgbClr val="00A4B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Individual</a:t>
          </a:r>
        </a:p>
      </dsp:txBody>
      <dsp:txXfrm>
        <a:off x="3124" y="48272"/>
        <a:ext cx="3046094" cy="691200"/>
      </dsp:txXfrm>
    </dsp:sp>
    <dsp:sp modelId="{671C6E48-D293-4F67-9391-8A90EC055B4E}">
      <dsp:nvSpPr>
        <dsp:cNvPr id="0" name=""/>
        <dsp:cNvSpPr/>
      </dsp:nvSpPr>
      <dsp:spPr>
        <a:xfrm>
          <a:off x="33615" y="739472"/>
          <a:ext cx="3046094" cy="3541050"/>
        </a:xfrm>
        <a:prstGeom prst="rect">
          <a:avLst/>
        </a:prstGeom>
        <a:solidFill>
          <a:srgbClr val="11E8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Proactive conversations – career, support, work/life balance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Networks/Women in business groups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Find a sponsor</a:t>
          </a:r>
        </a:p>
      </dsp:txBody>
      <dsp:txXfrm>
        <a:off x="33615" y="739472"/>
        <a:ext cx="3046094" cy="3541050"/>
      </dsp:txXfrm>
    </dsp:sp>
    <dsp:sp modelId="{73FEC32B-8B28-4AA0-B134-0AC93858670F}">
      <dsp:nvSpPr>
        <dsp:cNvPr id="0" name=""/>
        <dsp:cNvSpPr/>
      </dsp:nvSpPr>
      <dsp:spPr>
        <a:xfrm>
          <a:off x="3475672" y="48272"/>
          <a:ext cx="3046094" cy="691200"/>
        </a:xfrm>
        <a:prstGeom prst="rect">
          <a:avLst/>
        </a:prstGeom>
        <a:solidFill>
          <a:srgbClr val="00A4B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Leader</a:t>
          </a:r>
        </a:p>
      </dsp:txBody>
      <dsp:txXfrm>
        <a:off x="3475672" y="48272"/>
        <a:ext cx="3046094" cy="691200"/>
      </dsp:txXfrm>
    </dsp:sp>
    <dsp:sp modelId="{5B3D1767-15BE-45EA-A4A8-646EC341637E}">
      <dsp:nvSpPr>
        <dsp:cNvPr id="0" name=""/>
        <dsp:cNvSpPr/>
      </dsp:nvSpPr>
      <dsp:spPr>
        <a:xfrm>
          <a:off x="3475672" y="739472"/>
          <a:ext cx="3046094" cy="3541050"/>
        </a:xfrm>
        <a:prstGeom prst="rect">
          <a:avLst/>
        </a:prstGeom>
        <a:solidFill>
          <a:srgbClr val="11E8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Check for bias in performance, talent, recruitment etc.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Role model – share your story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Champion flexible work practices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400" kern="1200" dirty="0"/>
        </a:p>
      </dsp:txBody>
      <dsp:txXfrm>
        <a:off x="3475672" y="739472"/>
        <a:ext cx="3046094" cy="3541050"/>
      </dsp:txXfrm>
    </dsp:sp>
    <dsp:sp modelId="{54244D23-BBF6-490C-8831-3894FAAE6049}">
      <dsp:nvSpPr>
        <dsp:cNvPr id="0" name=""/>
        <dsp:cNvSpPr/>
      </dsp:nvSpPr>
      <dsp:spPr>
        <a:xfrm>
          <a:off x="6948220" y="48272"/>
          <a:ext cx="3046094" cy="691200"/>
        </a:xfrm>
        <a:prstGeom prst="rect">
          <a:avLst/>
        </a:prstGeom>
        <a:solidFill>
          <a:srgbClr val="00A4B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Organisation</a:t>
          </a:r>
        </a:p>
      </dsp:txBody>
      <dsp:txXfrm>
        <a:off x="6948220" y="48272"/>
        <a:ext cx="3046094" cy="691200"/>
      </dsp:txXfrm>
    </dsp:sp>
    <dsp:sp modelId="{A5418FFE-17EA-420F-A3B6-0F9E812FDBE0}">
      <dsp:nvSpPr>
        <dsp:cNvPr id="0" name=""/>
        <dsp:cNvSpPr/>
      </dsp:nvSpPr>
      <dsp:spPr>
        <a:xfrm>
          <a:off x="6948220" y="739472"/>
          <a:ext cx="3046094" cy="3541050"/>
        </a:xfrm>
        <a:prstGeom prst="rect">
          <a:avLst/>
        </a:prstGeom>
        <a:solidFill>
          <a:srgbClr val="11E8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Diagnostics and  Metrics at every level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Exec Gender related goals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Change outdated practices</a:t>
          </a:r>
        </a:p>
      </dsp:txBody>
      <dsp:txXfrm>
        <a:off x="6948220" y="739472"/>
        <a:ext cx="3046094" cy="354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DE7F6-999C-4A97-8623-92931F09423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5051F-B1E9-4F95-AD21-FA9FAD1C6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4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27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5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3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91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31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90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775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77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06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28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24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42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2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6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9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2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1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34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5051F-B1E9-4F95-AD21-FA9FAD1C60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8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A230-B462-43A3-A1C8-E9FFEC87B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83654-C98C-4867-A038-F1EB5E2D3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25C7F-7D8C-4610-810B-B5D0BB69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0F23E-E045-4855-9D60-A12C9FE9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EC935-8516-4CD1-A05E-F3B418E5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90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4F4C-2872-4441-BA23-C45BA1A6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B403B-232E-4AEF-8C2F-49D3B7C53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C0D2B-399E-4DAE-A9CC-9F8587C7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64299-983F-4362-97CA-214FA662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86FA9-9722-4E76-BA6D-D5BCAFBD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4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82029-3613-4622-921D-D5D637640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AB82D-C91A-4AAE-ABB6-70F182A9C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F46BC-0AB8-4360-BE30-33EA92CC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2CA1C-BD9A-4034-958A-51CB93D3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88295-F57F-4131-948D-1B0ABCEA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7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2DF7-EFDE-4B16-AFAB-FBB07FBC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725DC-230D-4F2F-82E6-A04CBD5B5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9FA6C-40E2-4680-AC42-E63D37D3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72662-312B-4296-847E-EB9DB230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184FA-E4EA-48C3-B775-497DEF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87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0552-090E-4A2A-A4D0-A1CF72BA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0CB0E-AA10-4360-9784-DD5B4EC6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7812B-94EB-4EBA-84C7-CBBEA01E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5290-71E5-4012-A317-7DEBBC4E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E7440-4B82-4B1D-AD44-4D5F4FEE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7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8071-62A1-42D2-B723-54787E5F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CE91-294F-4678-80CE-2639A95EA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514CF-1464-4CB0-8A90-3EACFFD0A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E9356-31FF-464A-AD57-895EB471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9E2F4-0FA9-4973-BC45-E6EFC49E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020F2-DF7A-48F3-A717-C2E48B35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31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76CF-660C-4C20-AB91-2312A647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35D0A-C461-44C8-ACDD-0A75A9603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501E4-F2CB-436D-88EF-8B066FF14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A6D2-B3F6-4246-A853-07C09EAC9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D3BBC-73BD-4F1A-B9F3-3761667E1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59BC3-831B-40D4-82F9-C8D214F5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FE75C-CA75-4B5E-8D3E-DDF04DBB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9248B-FC2F-49C8-9C3D-697BCF09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749E-8722-415E-BF5B-BB5E0D43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5D95D-EB09-4C19-ACA4-615A7D92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EAD86-C278-4FD3-AB4F-F65B567D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8D8DF-3AA0-4867-BF97-58E87670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36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89E99-C1EB-4A45-9867-1CF9BD5B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09068-03AE-4468-9E2F-13FE6A85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02080-409D-46A2-BC77-8828DC72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7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DD2E0-E42A-4665-A62E-D4B15A95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16DD7-2885-414E-A67F-BB415FFC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48074-AFD4-4D97-84BB-FCA7F0FFE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F127D-EA4F-4299-987E-060697DF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9A4EF-95A0-4942-ACB4-05DFA2DD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EB171-AB88-4601-A403-45381A8B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492F-B8C7-4A61-BD8B-5EF56800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8779A-2C56-46D0-B588-23443AC1D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9F01E-EFCE-41D9-BDF0-FAF2BEBFC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96724-EF5B-41E6-8467-4ABCFE94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9009A-F363-4B07-BC11-C06A7EA7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B9DA2-9EA7-46F3-A776-6C4EC35A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20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1F3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96345-5174-481F-B696-4D206C04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55592-642C-4264-BD05-30B5932D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3A5CD-8711-46AA-B463-68763C2AF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012F-C108-4B74-A297-129DCBE508FA}" type="datetimeFigureOut">
              <a:rPr lang="en-GB" smtClean="0"/>
              <a:t>02/10/2022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53A8A-7616-4ADE-9E34-2382043B8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FDEEB-F075-4F89-BBBA-C68979BA3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ECC5-9390-4D8D-8931-E762D7F9FB8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DBD9E-E175-4E71-B4AC-C5BABD47DB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50" y="5531325"/>
            <a:ext cx="1483150" cy="12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5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karenmilne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in/christinegilk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28CA-1FF6-23FF-1FBA-A877C1735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Lunch and Learn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276F2-62BD-BE68-1DDA-43BEE213F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Fix the culture not the women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7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E7FE-99A0-8EC3-AFBD-84A5FB53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txBody>
          <a:bodyPr>
            <a:normAutofit/>
          </a:bodyPr>
          <a:lstStyle/>
          <a:p>
            <a:r>
              <a:rPr lang="en-GB" sz="3600" dirty="0"/>
              <a:t>Poll - How do Women fare in the Transport Industry?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4752-8EB9-ADA1-B539-965FD1B5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0492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percentage of women in transport feel they have to adapt their personality to get by in the industry?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0-25%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25-50%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50-75%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75% and above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50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4710B7-8660-6BF6-F43C-34C20191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– 58%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D6F7C4-2AAB-A443-98D7-6B0204ED9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673880"/>
              </p:ext>
            </p:extLst>
          </p:nvPr>
        </p:nvGraphicFramePr>
        <p:xfrm>
          <a:off x="1981200" y="1690688"/>
          <a:ext cx="7376160" cy="465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257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B63B-9FF2-9124-2A72-15C2EB53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FD9F-9340-C3F2-E0DC-7709B66D2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percentage of women in transport feel they have experienced discriminatory behaviour from their colleagues?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0-25%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25-50%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50-75%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75% and above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81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7D01-323C-CE04-76B1-C9921648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19A6E6-6717-BC35-FB38-DC8100A45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837570"/>
              </p:ext>
            </p:extLst>
          </p:nvPr>
        </p:nvGraphicFramePr>
        <p:xfrm>
          <a:off x="2052320" y="1457643"/>
          <a:ext cx="8229600" cy="503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637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BB5C-3F4A-8D60-1A9D-CE6B2148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481"/>
            <a:ext cx="10515600" cy="83256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Gill Sans MT" panose="020B0502020104020203" pitchFamily="34" charset="0"/>
              </a:rPr>
              <a:t>The not so level playing field for Women in Transport 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413E96-03F2-90BE-8CCB-6EA6D749A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185004"/>
              </p:ext>
            </p:extLst>
          </p:nvPr>
        </p:nvGraphicFramePr>
        <p:xfrm>
          <a:off x="8290560" y="863600"/>
          <a:ext cx="3728720" cy="346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DDE979-6900-95D8-A9FA-76B8525A4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954674"/>
              </p:ext>
            </p:extLst>
          </p:nvPr>
        </p:nvGraphicFramePr>
        <p:xfrm>
          <a:off x="172720" y="863600"/>
          <a:ext cx="4090509" cy="346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226F3E9-E436-08FB-99D5-60FAA1BB4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841358"/>
              </p:ext>
            </p:extLst>
          </p:nvPr>
        </p:nvGraphicFramePr>
        <p:xfrm>
          <a:off x="4328160" y="3270959"/>
          <a:ext cx="3882228" cy="330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208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9F8D-289D-F8CE-E52A-6A3F5D83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" y="109695"/>
            <a:ext cx="10515600" cy="1018065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The Future of Transport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5C5D8-5853-5BE0-C58A-11F8C6D15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7360" y="1483360"/>
            <a:ext cx="6273800" cy="48971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Transport serves everyone, To bring a truly dynamic range of views to successfully shape its future, requires a diverse workforce.</a:t>
            </a:r>
          </a:p>
          <a:p>
            <a:pPr marL="0" indent="0">
              <a:buNone/>
            </a:pPr>
            <a:r>
              <a:rPr lang="en-GB" sz="2400" dirty="0"/>
              <a:t>Women still make up only 20 per cent of this workforce </a:t>
            </a:r>
            <a:r>
              <a:rPr lang="en-GB" sz="1600" dirty="0"/>
              <a:t>(European Commission, 2017).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Reasons include: </a:t>
            </a:r>
          </a:p>
          <a:p>
            <a:r>
              <a:rPr lang="en-GB" sz="2400" dirty="0"/>
              <a:t>‘Entrenched gender bias in cultural patterns and behaviours.’ </a:t>
            </a:r>
            <a:r>
              <a:rPr lang="en-GB" sz="1800" dirty="0"/>
              <a:t>(</a:t>
            </a:r>
            <a:r>
              <a:rPr lang="en-GB" sz="1800" dirty="0" err="1"/>
              <a:t>Bicquelet</a:t>
            </a:r>
            <a:r>
              <a:rPr lang="en-GB" sz="1800" dirty="0"/>
              <a:t> Lock et al 2020)</a:t>
            </a:r>
          </a:p>
          <a:p>
            <a:r>
              <a:rPr lang="en-GB" sz="2400" dirty="0"/>
              <a:t>‘Men and their priorities still dominate the bulk of transport policymaking.’ </a:t>
            </a:r>
            <a:r>
              <a:rPr lang="en-GB" sz="1800" dirty="0"/>
              <a:t>(</a:t>
            </a:r>
            <a:r>
              <a:rPr lang="en-GB" sz="1800" dirty="0" err="1"/>
              <a:t>Cresswell</a:t>
            </a:r>
            <a:r>
              <a:rPr lang="en-GB" sz="1800" dirty="0"/>
              <a:t> and </a:t>
            </a:r>
            <a:r>
              <a:rPr lang="en-GB" sz="1800" dirty="0" err="1"/>
              <a:t>Uteng</a:t>
            </a:r>
            <a:r>
              <a:rPr lang="en-GB" sz="1800" dirty="0"/>
              <a:t>, 2016)</a:t>
            </a:r>
          </a:p>
          <a:p>
            <a:r>
              <a:rPr lang="en-GB" sz="2400" dirty="0"/>
              <a:t>‘The archaic belief that transport is not for women’ </a:t>
            </a:r>
            <a:r>
              <a:rPr lang="en-GB" sz="1800" dirty="0"/>
              <a:t>(Field and </a:t>
            </a:r>
            <a:r>
              <a:rPr lang="en-GB" sz="1800" dirty="0" err="1"/>
              <a:t>Hullard</a:t>
            </a:r>
            <a:r>
              <a:rPr lang="en-GB" sz="1800" dirty="0"/>
              <a:t>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3DE4C-D0A5-3FB6-555D-C6FDC420B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9" r="22687" b="2"/>
          <a:stretch/>
        </p:blipFill>
        <p:spPr>
          <a:xfrm>
            <a:off x="193040" y="1608772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149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36B3-8F8F-0682-DB7E-F640F9AA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Group Activity - </a:t>
            </a:r>
            <a:r>
              <a:rPr lang="en-GB" sz="2800" dirty="0"/>
              <a:t>What can you do in your role to level the playing field for Women in Transport?</a:t>
            </a:r>
            <a:r>
              <a:rPr lang="en-GB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A16D-84B5-AE5B-E3BF-912D194C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Depending on your role please explore what actions you will take to level the playing field for women in your area of transport.</a:t>
            </a:r>
          </a:p>
          <a:p>
            <a:pPr marL="0" indent="0">
              <a:buNone/>
            </a:pPr>
            <a:r>
              <a:rPr lang="en-GB" dirty="0"/>
              <a:t>Are you 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member of a Senior Management team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Manager, Team Leader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 HR colleague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Any other role</a:t>
            </a:r>
          </a:p>
        </p:txBody>
      </p:sp>
    </p:spTree>
    <p:extLst>
      <p:ext uri="{BB962C8B-B14F-4D97-AF65-F5344CB8AC3E}">
        <p14:creationId xmlns:p14="http://schemas.microsoft.com/office/powerpoint/2010/main" val="26839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ED98-EADC-D2D1-9C74-9C04E8B2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" y="253365"/>
            <a:ext cx="10515600" cy="1087755"/>
          </a:xfrm>
        </p:spPr>
        <p:txBody>
          <a:bodyPr>
            <a:normAutofit/>
          </a:bodyPr>
          <a:lstStyle/>
          <a:p>
            <a:r>
              <a:rPr lang="en-GB" sz="4000"/>
              <a:t>There is no point in trying to fix the women!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EA7D-769B-D03A-EF07-AA16E9498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626826"/>
            <a:ext cx="10515600" cy="51752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Gill Sans MT"/>
              </a:rPr>
              <a:t>We have to FIX THE CULTURE!	…	</a:t>
            </a:r>
            <a:r>
              <a:rPr lang="en-GB" dirty="0"/>
              <a:t>But HOW?</a:t>
            </a:r>
          </a:p>
          <a:p>
            <a:pPr marL="0" indent="0">
              <a:buNone/>
            </a:pPr>
            <a:r>
              <a:rPr lang="en-GB" dirty="0"/>
              <a:t>Change takes a compelling ‘Why’, a strong vision and leadership, clear and continuous communication</a:t>
            </a:r>
            <a:r>
              <a:rPr lang="en-GB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Here are 5 steps to get you started…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Gill Sans MT"/>
              </a:rPr>
              <a:t>Understand where your gender-balance issues are – get some metrics!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Gill Sans MT"/>
              </a:rPr>
              <a:t>Gain your senior managers' commitment, talking the talk AND walking the walk.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Gill Sans MT"/>
              </a:rPr>
              <a:t>Get the men in your organisation on board.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900" dirty="0">
                <a:latin typeface="Gill Sans MT"/>
              </a:rPr>
              <a:t>Test for and challenge unconscious biases, in men and women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900" dirty="0">
                <a:latin typeface="Gill Sans MT"/>
              </a:rPr>
              <a:t>Influence your HR team to review your people policies and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85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9C6-B396-A25A-2D15-5C073060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085"/>
            <a:ext cx="1062736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Gill Sans MT"/>
              </a:rPr>
              <a:t>Tips for better gender-balance</a:t>
            </a:r>
            <a:endParaRPr lang="en-GB" sz="4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3B97B8-9E69-49ED-23A6-879EDE61A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039055"/>
              </p:ext>
            </p:extLst>
          </p:nvPr>
        </p:nvGraphicFramePr>
        <p:xfrm>
          <a:off x="497840" y="1264602"/>
          <a:ext cx="9997440" cy="4328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804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8030-8E20-44B9-9324-4C236B67F3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www.balancetogether.co.uk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8A5CB-275C-4C32-A404-46365C703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0757" y="75366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We’d love to hear about your progress and ideas to promote women in the workplace.</a:t>
            </a:r>
          </a:p>
          <a:p>
            <a:pPr marL="0" indent="0">
              <a:buNone/>
            </a:pPr>
            <a:r>
              <a:rPr lang="en-GB" dirty="0"/>
              <a:t>Please link in with us </a:t>
            </a:r>
          </a:p>
          <a:p>
            <a:pPr marL="0" indent="0">
              <a:buNone/>
            </a:pPr>
            <a:r>
              <a:rPr lang="en-GB" dirty="0">
                <a:solidFill>
                  <a:srgbClr val="00A4B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Karen Milner | LinkedIn</a:t>
            </a:r>
            <a:endParaRPr lang="en-GB" dirty="0">
              <a:solidFill>
                <a:srgbClr val="00A4B5"/>
              </a:solidFill>
            </a:endParaRPr>
          </a:p>
          <a:p>
            <a:pPr marL="0" indent="0">
              <a:buNone/>
            </a:pPr>
            <a:r>
              <a:rPr lang="en-GB" dirty="0"/>
              <a:t>karen@balancetogether.co.uk</a:t>
            </a:r>
          </a:p>
          <a:p>
            <a:pPr marL="0" indent="0">
              <a:buNone/>
            </a:pPr>
            <a:r>
              <a:rPr lang="en-GB" dirty="0">
                <a:solidFill>
                  <a:srgbClr val="00A4B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Christine Gilkes | LinkedIn</a:t>
            </a:r>
            <a:endParaRPr lang="en-GB" dirty="0">
              <a:solidFill>
                <a:srgbClr val="00A4B5"/>
              </a:solidFill>
            </a:endParaRPr>
          </a:p>
          <a:p>
            <a:pPr marL="0" indent="0">
              <a:buNone/>
            </a:pPr>
            <a:r>
              <a:rPr lang="en-GB" dirty="0"/>
              <a:t>christine@balancetogether.co.uk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EF1E59D-F660-4CB9-BB18-89C70C5F6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3" y="753669"/>
            <a:ext cx="6378713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7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A9C8-D7F3-FB90-5DA5-430CA4BD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B493-FA6E-1AAA-2AA0-F23F1D6C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Who believes a job should be given on capability and not gender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Agree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Disagree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Neither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Don’t know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20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1B39-0A0E-0A5B-763E-342D2FC6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Uncovering the UNLEVEL playing field.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E74DF-539D-509B-2B25-BE0F667C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Gill Sans MT"/>
              </a:rPr>
              <a:t>Karen and I had successful corporate careers and in the main very enjoyable. It wasn’t until we became involved in supporting organisations to improve their performance by improving their gender-balance, that we started to realise that lots of things needed to change, and that did not include the women! </a:t>
            </a:r>
            <a:endParaRPr lang="en-GB" dirty="0"/>
          </a:p>
          <a:p>
            <a:r>
              <a:rPr lang="en-GB" dirty="0">
                <a:latin typeface="Gill Sans MT"/>
              </a:rPr>
              <a:t>What we found made us realise too, just how much we had gone along with an unlevel playing field and often not noticed or been aware of what was happening. </a:t>
            </a:r>
            <a:endParaRPr lang="en-GB" dirty="0"/>
          </a:p>
          <a:p>
            <a:r>
              <a:rPr lang="en-GB" dirty="0">
                <a:latin typeface="Gill Sans MT"/>
              </a:rPr>
              <a:t>Even organisations with great employee satisfaction, with people awards and accreditations and employees who think they are getting it right  are operating on an UNLEVEL playing field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96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009A-7781-1C1D-14EF-4FAF6AD9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" y="202565"/>
            <a:ext cx="10515600" cy="772795"/>
          </a:xfrm>
        </p:spPr>
        <p:txBody>
          <a:bodyPr>
            <a:normAutofit/>
          </a:bodyPr>
          <a:lstStyle/>
          <a:p>
            <a:r>
              <a:rPr lang="en-GB" sz="4000" dirty="0"/>
              <a:t>Quiz – unconscious bias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4331B-4B07-3EE9-8DAC-B8FD52FC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1432292"/>
            <a:ext cx="9697720" cy="488722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dirty="0"/>
              <a:t>Which of the following are gender-biased behaviours?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Gill Sans MT"/>
              </a:rPr>
              <a:t>Asking a woman to tidy up because they are so much better at it than the men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Gill Sans MT"/>
              </a:rPr>
              <a:t>Asking a woman to go and find out why someone in the team is clearly upset about something that happened in the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Arranging the next sales conference on the golf course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Gill Sans MT"/>
              </a:rPr>
              <a:t>Writing this in a performance review “You are very well liked in the team but you don’t have ‘executive presence’. 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Insisting the candidate would need to be in the office before 9 every 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Succession planning meeting that decides on the promotion based on perceived family responsibilities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Gill Sans MT"/>
              </a:rPr>
              <a:t>Saying “I don’t think she is right, she doesn’t look convincing.”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Being given a smaller portion of chips in the staff restaurant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sz="3200" b="1" dirty="0"/>
              <a:t>How many biases are happening in your organisation/department?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CCEA3-0E97-8C5D-5B70-51954CB1EBC7}"/>
              </a:ext>
            </a:extLst>
          </p:cNvPr>
          <p:cNvSpPr txBox="1"/>
          <p:nvPr/>
        </p:nvSpPr>
        <p:spPr>
          <a:xfrm>
            <a:off x="9636760" y="1432293"/>
            <a:ext cx="1066800" cy="4093428"/>
          </a:xfrm>
          <a:prstGeom prst="rect">
            <a:avLst/>
          </a:prstGeom>
          <a:solidFill>
            <a:srgbClr val="00A4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Gill Sans MT" panose="020B0502020104020203" pitchFamily="34" charset="0"/>
              </a:rPr>
              <a:t>Y/N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5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AB94-661C-DFAB-EF58-0A547DFB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31812"/>
            <a:ext cx="5713412" cy="1016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GB" sz="4400" dirty="0"/>
              <a:t>Unlevel playing fields  </a:t>
            </a:r>
            <a:br>
              <a:rPr lang="en-GB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C6AA-89A9-DFC7-35E9-E9C7B141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748" y="1052353"/>
            <a:ext cx="8329612" cy="56997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endParaRPr lang="en-GB" sz="2000" dirty="0"/>
          </a:p>
          <a:p>
            <a:pPr marL="514350"/>
            <a:r>
              <a:rPr lang="en-GB" sz="2800" dirty="0"/>
              <a:t>66% of women’s performance reviews contain at least one negative comment about their personality </a:t>
            </a:r>
            <a:r>
              <a:rPr lang="en-GB" sz="2800" i="1" dirty="0"/>
              <a:t>“You come across as a bit abrasive ..”  </a:t>
            </a:r>
            <a:r>
              <a:rPr lang="en-GB" sz="2800" dirty="0"/>
              <a:t>Compared to 1% of men.</a:t>
            </a:r>
          </a:p>
          <a:p>
            <a:pPr marL="514350"/>
            <a:r>
              <a:rPr lang="en-GB" sz="2800" dirty="0"/>
              <a:t>It’s entirely optional for men to ‘get along with others’ It’s absolutely necessary for women</a:t>
            </a:r>
          </a:p>
          <a:p>
            <a:pPr marL="514350"/>
            <a:r>
              <a:rPr lang="en-GB" sz="2800" dirty="0"/>
              <a:t>Women are judged on Performance</a:t>
            </a:r>
            <a:br>
              <a:rPr lang="en-GB" sz="2800" dirty="0"/>
            </a:br>
            <a:r>
              <a:rPr lang="en-GB" sz="2800" dirty="0"/>
              <a:t>Men are judged on Potential!!</a:t>
            </a:r>
            <a:br>
              <a:rPr lang="en-GB" sz="2800" dirty="0"/>
            </a:br>
            <a:r>
              <a:rPr lang="en-GB" sz="2800" dirty="0"/>
              <a:t>     Women receive significantly LOWER ‘Potential’ ratings despite </a:t>
            </a:r>
            <a:br>
              <a:rPr lang="en-GB" sz="2800" dirty="0"/>
            </a:br>
            <a:r>
              <a:rPr lang="en-GB" sz="2800" dirty="0"/>
              <a:t>     HIGHER ‘Job Performance’ </a:t>
            </a:r>
          </a:p>
          <a:p>
            <a:pPr marL="514350"/>
            <a:r>
              <a:rPr lang="en-GB" sz="2800" dirty="0"/>
              <a:t>AMBITIOUS is NOT a compliment for women – NICENESS is a requirement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911DC-1D03-CEB0-C61C-9551B8EB4AE2}"/>
              </a:ext>
            </a:extLst>
          </p:cNvPr>
          <p:cNvSpPr txBox="1"/>
          <p:nvPr/>
        </p:nvSpPr>
        <p:spPr>
          <a:xfrm>
            <a:off x="514668" y="1996440"/>
            <a:ext cx="2321559" cy="3811588"/>
          </a:xfrm>
          <a:prstGeom prst="rect">
            <a:avLst/>
          </a:prstGeom>
          <a:solidFill>
            <a:srgbClr val="00A4B5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latin typeface="Gill Sans MT" panose="020B0502020104020203" pitchFamily="34" charset="0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latin typeface="Gill Sans MT" panose="020B0502020104020203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Performance reviews</a:t>
            </a:r>
          </a:p>
        </p:txBody>
      </p:sp>
    </p:spTree>
    <p:extLst>
      <p:ext uri="{BB962C8B-B14F-4D97-AF65-F5344CB8AC3E}">
        <p14:creationId xmlns:p14="http://schemas.microsoft.com/office/powerpoint/2010/main" val="31741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21A5-3837-11A5-F459-3DC3D779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06400"/>
            <a:ext cx="6536372" cy="12192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GB" dirty="0"/>
            </a:br>
            <a:r>
              <a:rPr lang="en-GB" sz="4400" dirty="0"/>
              <a:t>Unlevel playing fields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7D0EC-D1E9-2F0F-6BA4-F2CA1882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974" y="1577975"/>
            <a:ext cx="7423626" cy="487362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/>
            <a:r>
              <a:rPr lang="en-GB" dirty="0"/>
              <a:t>Break Bias by removing names at initial screening</a:t>
            </a:r>
          </a:p>
          <a:p>
            <a:pPr marL="514350"/>
            <a:r>
              <a:rPr lang="en-GB" dirty="0"/>
              <a:t>Women frequently offered less salary. </a:t>
            </a:r>
          </a:p>
          <a:p>
            <a:pPr marL="514350">
              <a:spcBef>
                <a:spcPts val="1800"/>
              </a:spcBef>
              <a:spcAft>
                <a:spcPts val="4200"/>
              </a:spcAft>
            </a:pPr>
            <a:r>
              <a:rPr lang="en-GB" dirty="0"/>
              <a:t>Mum’s are 79% less likely to be hired than non-mother candidates because they are:</a:t>
            </a:r>
            <a:br>
              <a:rPr lang="en-GB" dirty="0"/>
            </a:br>
            <a:r>
              <a:rPr lang="en-GB" i="1" dirty="0"/>
              <a:t> “less competent and less committed”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E9F7B-C7A4-D44D-B770-F80A2AD04AB3}"/>
              </a:ext>
            </a:extLst>
          </p:cNvPr>
          <p:cNvSpPr txBox="1"/>
          <p:nvPr/>
        </p:nvSpPr>
        <p:spPr>
          <a:xfrm>
            <a:off x="839789" y="2057400"/>
            <a:ext cx="2899092" cy="3811588"/>
          </a:xfrm>
          <a:prstGeom prst="rect">
            <a:avLst/>
          </a:prstGeom>
          <a:solidFill>
            <a:srgbClr val="00A4B5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600" kern="1200" dirty="0">
              <a:latin typeface="Gill Sans MT" panose="020B0502020104020203" pitchFamily="34" charset="0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Recruiting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and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Promoting</a:t>
            </a:r>
            <a:r>
              <a:rPr lang="en-US" sz="3600" kern="1200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22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9ACEB23E-2D03-064D-181A-C294D0CE6CC8}"/>
              </a:ext>
            </a:extLst>
          </p:cNvPr>
          <p:cNvSpPr/>
          <p:nvPr/>
        </p:nvSpPr>
        <p:spPr>
          <a:xfrm>
            <a:off x="4010660" y="1930896"/>
            <a:ext cx="1026160" cy="788848"/>
          </a:xfrm>
          <a:prstGeom prst="rightArrow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38173-C3BE-888F-BBA7-09B8A8E6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" y="263525"/>
            <a:ext cx="10515600" cy="894715"/>
          </a:xfrm>
        </p:spPr>
        <p:txBody>
          <a:bodyPr>
            <a:normAutofit/>
          </a:bodyPr>
          <a:lstStyle/>
          <a:p>
            <a:r>
              <a:rPr lang="en-GB" dirty="0"/>
              <a:t>Unlevel playing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3C62-E359-FD92-43B0-360CBE5F3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820" y="1158240"/>
            <a:ext cx="6888480" cy="417564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sz="2600" dirty="0">
                <a:latin typeface="Gill Sans MT"/>
              </a:rPr>
              <a:t>Women are too busy doing their job and the Office housework</a:t>
            </a:r>
          </a:p>
          <a:p>
            <a:pPr marL="0" indent="0">
              <a:buNone/>
            </a:pPr>
            <a:endParaRPr lang="en-GB" sz="2600" dirty="0">
              <a:latin typeface="Gill Sans MT"/>
            </a:endParaRPr>
          </a:p>
          <a:p>
            <a:pPr marL="0" indent="0">
              <a:buNone/>
            </a:pPr>
            <a:endParaRPr lang="en-GB" sz="2600" dirty="0">
              <a:latin typeface="Gill Sans MT"/>
            </a:endParaRPr>
          </a:p>
          <a:p>
            <a:pPr marL="0" indent="0">
              <a:buNone/>
            </a:pPr>
            <a:endParaRPr lang="en-GB" sz="2600" dirty="0">
              <a:latin typeface="Gill Sans MT"/>
            </a:endParaRPr>
          </a:p>
          <a:p>
            <a:r>
              <a:rPr lang="en-GB" sz="2600" dirty="0">
                <a:latin typeface="Gill Sans MT"/>
              </a:rPr>
              <a:t>Women either lack experience or the right qualification</a:t>
            </a:r>
          </a:p>
          <a:p>
            <a:r>
              <a:rPr lang="en-GB" sz="2600" dirty="0"/>
              <a:t>Recruiters justify hiring a man for ‘better qualifications’ until he has ‘more experience’, at which point they rank experience as “essential.”</a:t>
            </a:r>
          </a:p>
          <a:p>
            <a:r>
              <a:rPr lang="en-GB" sz="2600" dirty="0">
                <a:latin typeface="Gill Sans MT"/>
              </a:rPr>
              <a:t>If a women has more experience, the recruiters still chose the man because “education is key”.</a:t>
            </a:r>
            <a:endParaRPr lang="en-GB" sz="2600" dirty="0"/>
          </a:p>
          <a:p>
            <a:r>
              <a:rPr lang="en-GB" sz="2600" dirty="0">
                <a:latin typeface="Gill Sans MT"/>
              </a:rPr>
              <a:t>And a man has more potential even though he hasn’t necessarily proven it!</a:t>
            </a:r>
          </a:p>
          <a:p>
            <a:endParaRPr lang="en-GB" sz="1800" dirty="0">
              <a:latin typeface="Gill Sans M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7C12E2-6CA4-040B-BEB3-26F6854228FA}"/>
              </a:ext>
            </a:extLst>
          </p:cNvPr>
          <p:cNvSpPr txBox="1"/>
          <p:nvPr/>
        </p:nvSpPr>
        <p:spPr>
          <a:xfrm>
            <a:off x="116840" y="2194560"/>
            <a:ext cx="1927860" cy="3139321"/>
          </a:xfrm>
          <a:prstGeom prst="rect">
            <a:avLst/>
          </a:prstGeom>
          <a:solidFill>
            <a:srgbClr val="00A4B5"/>
          </a:solidFill>
        </p:spPr>
        <p:txBody>
          <a:bodyPr wrap="square" rtlCol="0">
            <a:spAutoFit/>
          </a:bodyPr>
          <a:lstStyle/>
          <a:p>
            <a:endParaRPr lang="en-GB" sz="3600" dirty="0">
              <a:latin typeface="Gill Sans MT" panose="020B0502020104020203" pitchFamily="34" charset="0"/>
            </a:endParaRPr>
          </a:p>
          <a:p>
            <a:endParaRPr lang="en-GB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Gill Sans MT" panose="020B0502020104020203" pitchFamily="34" charset="0"/>
              </a:rPr>
              <a:t>Projects</a:t>
            </a:r>
          </a:p>
          <a:p>
            <a:endParaRPr lang="en-GB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GB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6C431B-3BE7-1378-378E-0861034B23FD}"/>
              </a:ext>
            </a:extLst>
          </p:cNvPr>
          <p:cNvSpPr/>
          <p:nvPr/>
        </p:nvSpPr>
        <p:spPr>
          <a:xfrm>
            <a:off x="2176780" y="1701075"/>
            <a:ext cx="2113280" cy="1200329"/>
          </a:xfrm>
          <a:prstGeom prst="roundRec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TYPE 1</a:t>
            </a:r>
          </a:p>
          <a:p>
            <a:pPr algn="ctr"/>
            <a:r>
              <a:rPr lang="en-GB" dirty="0"/>
              <a:t>Career Enhancing</a:t>
            </a:r>
          </a:p>
          <a:p>
            <a:pPr algn="ctr"/>
            <a:r>
              <a:rPr lang="en-GB" dirty="0"/>
              <a:t>High Profile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DBEAB3-DEDF-D3ED-03B3-0FCE7D96C439}"/>
              </a:ext>
            </a:extLst>
          </p:cNvPr>
          <p:cNvGrpSpPr/>
          <p:nvPr/>
        </p:nvGrpSpPr>
        <p:grpSpPr>
          <a:xfrm>
            <a:off x="2176780" y="5418178"/>
            <a:ext cx="2791460" cy="1200329"/>
            <a:chOff x="2176780" y="5418178"/>
            <a:chExt cx="2791460" cy="1200329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9C5D837-928B-012C-1FDF-E2DA26F5DDE3}"/>
                </a:ext>
              </a:extLst>
            </p:cNvPr>
            <p:cNvSpPr/>
            <p:nvPr/>
          </p:nvSpPr>
          <p:spPr>
            <a:xfrm>
              <a:off x="3942080" y="5623918"/>
              <a:ext cx="1026160" cy="788848"/>
            </a:xfrm>
            <a:prstGeom prst="rightArrow">
              <a:avLst/>
            </a:prstGeom>
            <a:solidFill>
              <a:srgbClr val="00A4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F1E47D8-4AEE-3002-AD27-4D1079EC23AC}"/>
                </a:ext>
              </a:extLst>
            </p:cNvPr>
            <p:cNvSpPr/>
            <p:nvPr/>
          </p:nvSpPr>
          <p:spPr>
            <a:xfrm>
              <a:off x="2176780" y="5418178"/>
              <a:ext cx="2113280" cy="1200329"/>
            </a:xfrm>
            <a:prstGeom prst="roundRect">
              <a:avLst/>
            </a:prstGeom>
            <a:solidFill>
              <a:srgbClr val="00A4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 2</a:t>
              </a:r>
            </a:p>
            <a:p>
              <a:pPr algn="ctr"/>
              <a:r>
                <a:rPr lang="en-GB" dirty="0"/>
                <a:t>Organisation Enhancing</a:t>
              </a:r>
            </a:p>
            <a:p>
              <a:pPr algn="ctr"/>
              <a:r>
                <a:rPr lang="en-GB" dirty="0"/>
                <a:t>Low Profile </a:t>
              </a: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88C7603-1242-64E0-D447-0A5BA9FF8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00366"/>
              </p:ext>
            </p:extLst>
          </p:nvPr>
        </p:nvGraphicFramePr>
        <p:xfrm>
          <a:off x="5666740" y="1731685"/>
          <a:ext cx="53975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5260">
                  <a:extLst>
                    <a:ext uri="{9D8B030D-6E8A-4147-A177-3AD203B41FA5}">
                      <a16:colId xmlns:a16="http://schemas.microsoft.com/office/drawing/2014/main" val="3327792885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2559903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/>
                        <a:t>Ordering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/>
                        <a:t>Scheduling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9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/>
                        <a:t>Taking Notes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/>
                        <a:t>Clearing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9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/>
                        <a:t>Emotional repairing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dirty="0"/>
                        <a:t>Diversity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994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F2D9FE5-A986-C1B4-47AC-0CF7BD307E1A}"/>
              </a:ext>
            </a:extLst>
          </p:cNvPr>
          <p:cNvSpPr txBox="1"/>
          <p:nvPr/>
        </p:nvSpPr>
        <p:spPr>
          <a:xfrm>
            <a:off x="5334000" y="5821680"/>
            <a:ext cx="4998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/>
              </a:rPr>
              <a:t>Women are good for these projects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5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40AD-2DAA-278D-35EE-97214731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82880"/>
            <a:ext cx="10515600" cy="721995"/>
          </a:xfrm>
        </p:spPr>
        <p:txBody>
          <a:bodyPr>
            <a:normAutofit/>
          </a:bodyPr>
          <a:lstStyle/>
          <a:p>
            <a:r>
              <a:rPr lang="en-GB" sz="4000" dirty="0"/>
              <a:t>Unlevel playing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FD5D2-0864-87DE-1B34-27B799E9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360" y="1087120"/>
            <a:ext cx="8676640" cy="57708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dirty="0">
                <a:latin typeface="Gill Sans MT"/>
              </a:rPr>
              <a:t>Men interrupt and talk over women at an alarming rate. </a:t>
            </a:r>
          </a:p>
          <a:p>
            <a:r>
              <a:rPr lang="en-GB" sz="2200" dirty="0">
                <a:latin typeface="Gill Sans MT"/>
              </a:rPr>
              <a:t>Boys aged 3½  – 5 years old interrupt girls twice as often as the other way around! </a:t>
            </a:r>
          </a:p>
          <a:p>
            <a:r>
              <a:rPr lang="en-GB" sz="2200" dirty="0">
                <a:latin typeface="Gill Sans MT"/>
              </a:rPr>
              <a:t>Parents interrupt daughters more than their sons! </a:t>
            </a:r>
          </a:p>
          <a:p>
            <a:r>
              <a:rPr lang="en-GB" sz="2200" dirty="0"/>
              <a:t>Men talk more than women, at work, 47000 words per day v 16000</a:t>
            </a:r>
          </a:p>
          <a:p>
            <a:r>
              <a:rPr lang="en-GB" sz="2200" dirty="0"/>
              <a:t>Men talk for longer -  the longest comment by a woman was shorter than the shortest comment by a man! </a:t>
            </a:r>
            <a:br>
              <a:rPr lang="en-GB" sz="2200" dirty="0"/>
            </a:br>
            <a:r>
              <a:rPr lang="en-GB" sz="2200" dirty="0"/>
              <a:t>          </a:t>
            </a:r>
            <a:r>
              <a:rPr lang="en-GB" sz="2000" b="1" i="1" dirty="0"/>
              <a:t>Have you ever heard a man ask “Sorry, have I talked too much?” </a:t>
            </a:r>
            <a:endParaRPr lang="en-GB" sz="2200" b="1" i="1" dirty="0"/>
          </a:p>
          <a:p>
            <a:r>
              <a:rPr lang="en-GB" sz="2200" dirty="0">
                <a:latin typeface="Gill Sans MT"/>
              </a:rPr>
              <a:t>Men feel entitled to take the space and be listened to v Women who feel embarrassed so hedge “Do you think…”  </a:t>
            </a:r>
            <a:endParaRPr lang="en-GB" sz="2200" dirty="0"/>
          </a:p>
          <a:p>
            <a:r>
              <a:rPr lang="en-GB" sz="2200" dirty="0">
                <a:latin typeface="Gill Sans MT"/>
              </a:rPr>
              <a:t>Men blatantly steal women’s ideas and present them as their own so Women devise strategies e.g. ‘Amplification Strategy’</a:t>
            </a:r>
          </a:p>
          <a:p>
            <a:r>
              <a:rPr lang="en-GB" sz="2200" dirty="0">
                <a:latin typeface="Gill Sans MT"/>
              </a:rPr>
              <a:t>Women, it seems, are not as interesting or worthwhile to listen </a:t>
            </a:r>
            <a:br>
              <a:rPr lang="en-GB" sz="2200" dirty="0">
                <a:latin typeface="Gill Sans MT"/>
              </a:rPr>
            </a:br>
            <a:r>
              <a:rPr lang="en-GB" sz="2200" dirty="0">
                <a:latin typeface="Gill Sans MT"/>
              </a:rPr>
              <a:t>to as Men, who withdraw often showing irritation and impatience.  </a:t>
            </a:r>
          </a:p>
          <a:p>
            <a:pPr marL="0" indent="0">
              <a:buNone/>
            </a:pPr>
            <a:r>
              <a:rPr lang="en-GB" sz="2000" i="1" dirty="0">
                <a:latin typeface="Gill Sans MT"/>
              </a:rPr>
              <a:t>Next time you’re in a meeting count the times a man looks at his watch, papers, phone</a:t>
            </a:r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latin typeface="Gill Sans MT"/>
              </a:rPr>
              <a:t>Men regularly and blatantly steal women’s ideas, did you know in the Obama White House women in his cabinet formed an ‘Amplification Strategy’. </a:t>
            </a:r>
            <a:r>
              <a:rPr lang="en-GB" dirty="0">
                <a:latin typeface="Gill Sans MT"/>
              </a:rPr>
              <a:t>When a woman made a key point, other women would repeat it, giving credit to its author, forcing the men to accept the contribution</a:t>
            </a:r>
          </a:p>
          <a:p>
            <a:r>
              <a:rPr lang="en-GB" sz="2800" dirty="0">
                <a:latin typeface="Gill Sans MT"/>
              </a:rPr>
              <a:t>Men talk a LOT more than women, yes it’s true! At work men got the top spot for 47000 words a day v average of 16000.</a:t>
            </a:r>
          </a:p>
          <a:p>
            <a:r>
              <a:rPr lang="en-GB" dirty="0">
                <a:latin typeface="Gill Sans MT"/>
              </a:rPr>
              <a:t>Men </a:t>
            </a:r>
            <a:r>
              <a:rPr lang="en-GB" sz="2800" dirty="0">
                <a:latin typeface="Gill Sans MT"/>
              </a:rPr>
              <a:t>are given the ‘entitlement’ to take the space to speak and be listened to – many women feel embarrassed when they do!</a:t>
            </a:r>
            <a:r>
              <a:rPr lang="en-GB" dirty="0">
                <a:latin typeface="Gill Sans MT"/>
              </a:rPr>
              <a:t> </a:t>
            </a:r>
            <a:endParaRPr lang="en-GB" sz="2800" dirty="0"/>
          </a:p>
          <a:p>
            <a:r>
              <a:rPr lang="en-GB" dirty="0">
                <a:latin typeface="Gill Sans MT"/>
              </a:rPr>
              <a:t>Men are clearly more interesting! When a woman take the space men are often seen to withdraw, look at papers, the time and shift around. Showing no active attention or listening to their peer women </a:t>
            </a:r>
            <a:endParaRPr lang="en-GB" sz="2800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67878-95A4-B91F-9D18-09BE481B9CF7}"/>
              </a:ext>
            </a:extLst>
          </p:cNvPr>
          <p:cNvSpPr/>
          <p:nvPr/>
        </p:nvSpPr>
        <p:spPr>
          <a:xfrm>
            <a:off x="203200" y="1925320"/>
            <a:ext cx="2194560" cy="3007360"/>
          </a:xfrm>
          <a:prstGeom prst="rec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Gill Sans MT" panose="020B0502020104020203" pitchFamily="34" charset="0"/>
              </a:rPr>
              <a:t>Meetings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6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246F-3372-9CD9-7BD3-F35410E7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26" y="225427"/>
            <a:ext cx="10515600" cy="1067435"/>
          </a:xfrm>
        </p:spPr>
        <p:txBody>
          <a:bodyPr>
            <a:normAutofit fontScale="90000"/>
          </a:bodyPr>
          <a:lstStyle/>
          <a:p>
            <a:r>
              <a:rPr lang="en-GB" dirty="0"/>
              <a:t>Group activity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B7076-69E6-3328-C6C4-F0AE0625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" y="904637"/>
            <a:ext cx="1220089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‘unlevel playing field’ practices do you see happening to women in transport?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6FFEABF-3BFF-E994-D297-35C59B5D47CA}"/>
              </a:ext>
            </a:extLst>
          </p:cNvPr>
          <p:cNvSpPr/>
          <p:nvPr/>
        </p:nvSpPr>
        <p:spPr>
          <a:xfrm>
            <a:off x="6283642" y="4459775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Flexible working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036D13A-D1F7-55AA-44C3-79C3B808AD6F}"/>
              </a:ext>
            </a:extLst>
          </p:cNvPr>
          <p:cNvSpPr/>
          <p:nvPr/>
        </p:nvSpPr>
        <p:spPr>
          <a:xfrm>
            <a:off x="3529489" y="1439683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Opportunities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811A0B5-6C6D-DAC7-43C9-28A0EBF3FFC1}"/>
              </a:ext>
            </a:extLst>
          </p:cNvPr>
          <p:cNvSpPr/>
          <p:nvPr/>
        </p:nvSpPr>
        <p:spPr>
          <a:xfrm>
            <a:off x="153193" y="1336379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Talent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EA410AE-9137-F3D1-0A86-94F9C8330036}"/>
              </a:ext>
            </a:extLst>
          </p:cNvPr>
          <p:cNvSpPr/>
          <p:nvPr/>
        </p:nvSpPr>
        <p:spPr>
          <a:xfrm>
            <a:off x="11191" y="4459098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Promotions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BD31940-3B1D-9A84-3311-F87324BE5165}"/>
              </a:ext>
            </a:extLst>
          </p:cNvPr>
          <p:cNvSpPr/>
          <p:nvPr/>
        </p:nvSpPr>
        <p:spPr>
          <a:xfrm>
            <a:off x="2699066" y="4563459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Recruitment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06EE731-A82B-E69E-8DC1-B1263E31BF3C}"/>
              </a:ext>
            </a:extLst>
          </p:cNvPr>
          <p:cNvSpPr/>
          <p:nvPr/>
        </p:nvSpPr>
        <p:spPr>
          <a:xfrm>
            <a:off x="6358177" y="1373637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Performance reviews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49BC7D5-EEB2-A373-B60B-99C8513C1A7C}"/>
              </a:ext>
            </a:extLst>
          </p:cNvPr>
          <p:cNvSpPr/>
          <p:nvPr/>
        </p:nvSpPr>
        <p:spPr>
          <a:xfrm>
            <a:off x="1387792" y="2846689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Projects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8350BC7-CDE2-2BF0-6EEE-823ECA140E54}"/>
              </a:ext>
            </a:extLst>
          </p:cNvPr>
          <p:cNvSpPr/>
          <p:nvPr/>
        </p:nvSpPr>
        <p:spPr>
          <a:xfrm>
            <a:off x="9285447" y="1596556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Meetings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5629F4E5-CE46-AC18-CBD6-ED6DC60C1755}"/>
              </a:ext>
            </a:extLst>
          </p:cNvPr>
          <p:cNvSpPr/>
          <p:nvPr/>
        </p:nvSpPr>
        <p:spPr>
          <a:xfrm>
            <a:off x="4785995" y="3070093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HR Practices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2680F34-74EC-0F0E-A0A1-50FECAC36BBE}"/>
              </a:ext>
            </a:extLst>
          </p:cNvPr>
          <p:cNvSpPr/>
          <p:nvPr/>
        </p:nvSpPr>
        <p:spPr>
          <a:xfrm>
            <a:off x="8712914" y="3793967"/>
            <a:ext cx="2753360" cy="2001520"/>
          </a:xfrm>
          <a:prstGeom prst="cloudCallout">
            <a:avLst/>
          </a:prstGeom>
          <a:solidFill>
            <a:srgbClr val="00A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Unconscious bias</a:t>
            </a:r>
          </a:p>
        </p:txBody>
      </p:sp>
    </p:spTree>
    <p:extLst>
      <p:ext uri="{BB962C8B-B14F-4D97-AF65-F5344CB8AC3E}">
        <p14:creationId xmlns:p14="http://schemas.microsoft.com/office/powerpoint/2010/main" val="35356036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261F360-E3D5-49BB-9C5E-EE1B1300988C}" vid="{BBEC985A-7556-42E2-89F3-AB15827B9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ae3af3-ef27-4f50-8153-b5d13a4b3595">
      <Terms xmlns="http://schemas.microsoft.com/office/infopath/2007/PartnerControls"/>
    </lcf76f155ced4ddcb4097134ff3c332f>
    <TaxCatchAll xmlns="93685923-49ca-4ecb-8684-048c56cdd1a9" xsi:nil="true"/>
    <SharedWithUsers xmlns="93685923-49ca-4ecb-8684-048c56cdd1a9">
      <UserInfo>
        <DisplayName>Karen Milner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8B3E071CD514CA2F75F45F9F1D845" ma:contentTypeVersion="16" ma:contentTypeDescription="Create a new document." ma:contentTypeScope="" ma:versionID="ede55896d3278f58d89d3f2013eed912">
  <xsd:schema xmlns:xsd="http://www.w3.org/2001/XMLSchema" xmlns:xs="http://www.w3.org/2001/XMLSchema" xmlns:p="http://schemas.microsoft.com/office/2006/metadata/properties" xmlns:ns2="daae3af3-ef27-4f50-8153-b5d13a4b3595" xmlns:ns3="93685923-49ca-4ecb-8684-048c56cdd1a9" targetNamespace="http://schemas.microsoft.com/office/2006/metadata/properties" ma:root="true" ma:fieldsID="fd8d4e47533247966eb499fc910afe38" ns2:_="" ns3:_="">
    <xsd:import namespace="daae3af3-ef27-4f50-8153-b5d13a4b3595"/>
    <xsd:import namespace="93685923-49ca-4ecb-8684-048c56cdd1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e3af3-ef27-4f50-8153-b5d13a4b3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a1cefc-3e62-44b9-bc91-83f399d714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85923-49ca-4ecb-8684-048c56cdd1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252f1-0109-42ee-b4b4-69d97ba341db}" ma:internalName="TaxCatchAll" ma:showField="CatchAllData" ma:web="93685923-49ca-4ecb-8684-048c56cdd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0B2F55-FBCC-438A-A2F7-A056ABE1952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3685923-49ca-4ecb-8684-048c56cdd1a9"/>
    <ds:schemaRef ds:uri="daae3af3-ef27-4f50-8153-b5d13a4b359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41C7FC-FC9F-40CF-ABB4-97143C51F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e3af3-ef27-4f50-8153-b5d13a4b3595"/>
    <ds:schemaRef ds:uri="93685923-49ca-4ecb-8684-048c56cdd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AC67B6-63F1-48A8-9F5A-67CDF498E0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2585</TotalTime>
  <Words>1428</Words>
  <Application>Microsoft Office PowerPoint</Application>
  <PresentationFormat>Widescreen</PresentationFormat>
  <Paragraphs>363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Wingdings</vt:lpstr>
      <vt:lpstr>Theme1</vt:lpstr>
      <vt:lpstr>Lunch and Learn </vt:lpstr>
      <vt:lpstr>Poll</vt:lpstr>
      <vt:lpstr>Uncovering the UNLEVEL playing field.</vt:lpstr>
      <vt:lpstr>Quiz – unconscious bias …</vt:lpstr>
      <vt:lpstr>Unlevel playing fields   </vt:lpstr>
      <vt:lpstr> Unlevel playing fields  </vt:lpstr>
      <vt:lpstr>Unlevel playing fields</vt:lpstr>
      <vt:lpstr>Unlevel playing fields</vt:lpstr>
      <vt:lpstr>Group activity </vt:lpstr>
      <vt:lpstr>Poll - How do Women fare in the Transport Industry?</vt:lpstr>
      <vt:lpstr>Result – 58%</vt:lpstr>
      <vt:lpstr>Poll</vt:lpstr>
      <vt:lpstr>Result</vt:lpstr>
      <vt:lpstr>The not so level playing field for Women in Transport  </vt:lpstr>
      <vt:lpstr>The Future of Transport </vt:lpstr>
      <vt:lpstr>Group Activity - What can you do in your role to level the playing field for Women in Transport?  </vt:lpstr>
      <vt:lpstr>There is no point in trying to fix the women! </vt:lpstr>
      <vt:lpstr>Tips for better gender-balance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and Learn</dc:title>
  <dc:creator>Christine Gilkes</dc:creator>
  <cp:lastModifiedBy>Christine Gilkes</cp:lastModifiedBy>
  <cp:revision>80</cp:revision>
  <cp:lastPrinted>2022-08-10T15:13:43Z</cp:lastPrinted>
  <dcterms:created xsi:type="dcterms:W3CDTF">2022-08-05T13:29:46Z</dcterms:created>
  <dcterms:modified xsi:type="dcterms:W3CDTF">2022-10-02T10:57:31Z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0x0101006248B3E071CD514CA2F75F45F9F1D845</vt:lpwstr>
  </property>
  <property fmtid="{D5CDD505-2E9C-101B-9397-08002B2CF9AE}" pid="3" name="MediaServiceImageTags">
    <vt:lpwstr/>
  </property>
</Properties>
</file>